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8"/>
  </p:notesMasterIdLst>
  <p:sldIdLst>
    <p:sldId id="256" r:id="rId2"/>
    <p:sldId id="334" r:id="rId3"/>
    <p:sldId id="265" r:id="rId4"/>
    <p:sldId id="333" r:id="rId5"/>
    <p:sldId id="332" r:id="rId6"/>
    <p:sldId id="272" r:id="rId7"/>
    <p:sldId id="335" r:id="rId8"/>
    <p:sldId id="264" r:id="rId9"/>
    <p:sldId id="294" r:id="rId10"/>
    <p:sldId id="295" r:id="rId11"/>
    <p:sldId id="296" r:id="rId12"/>
    <p:sldId id="327" r:id="rId13"/>
    <p:sldId id="329" r:id="rId14"/>
    <p:sldId id="288" r:id="rId15"/>
    <p:sldId id="289" r:id="rId16"/>
    <p:sldId id="293" r:id="rId17"/>
    <p:sldId id="297" r:id="rId18"/>
    <p:sldId id="267" r:id="rId19"/>
    <p:sldId id="331" r:id="rId20"/>
    <p:sldId id="271" r:id="rId21"/>
    <p:sldId id="323" r:id="rId22"/>
    <p:sldId id="276" r:id="rId23"/>
    <p:sldId id="277" r:id="rId24"/>
    <p:sldId id="278" r:id="rId25"/>
    <p:sldId id="299" r:id="rId26"/>
    <p:sldId id="279" r:id="rId27"/>
    <p:sldId id="280" r:id="rId28"/>
    <p:sldId id="324" r:id="rId29"/>
    <p:sldId id="325" r:id="rId30"/>
    <p:sldId id="326" r:id="rId31"/>
    <p:sldId id="283" r:id="rId32"/>
    <p:sldId id="284" r:id="rId33"/>
    <p:sldId id="285" r:id="rId34"/>
    <p:sldId id="286" r:id="rId35"/>
    <p:sldId id="287" r:id="rId36"/>
    <p:sldId id="281" r:id="rId37"/>
    <p:sldId id="282" r:id="rId38"/>
    <p:sldId id="300" r:id="rId39"/>
    <p:sldId id="290" r:id="rId40"/>
    <p:sldId id="274" r:id="rId41"/>
    <p:sldId id="301" r:id="rId42"/>
    <p:sldId id="298" r:id="rId43"/>
    <p:sldId id="292" r:id="rId44"/>
    <p:sldId id="303" r:id="rId45"/>
    <p:sldId id="302" r:id="rId46"/>
    <p:sldId id="304" r:id="rId47"/>
    <p:sldId id="305" r:id="rId48"/>
    <p:sldId id="262" r:id="rId49"/>
    <p:sldId id="263" r:id="rId50"/>
    <p:sldId id="336" r:id="rId51"/>
    <p:sldId id="337" r:id="rId52"/>
    <p:sldId id="257" r:id="rId53"/>
    <p:sldId id="258" r:id="rId54"/>
    <p:sldId id="259" r:id="rId55"/>
    <p:sldId id="261" r:id="rId56"/>
    <p:sldId id="30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93673" autoAdjust="0"/>
  </p:normalViewPr>
  <p:slideViewPr>
    <p:cSldViewPr>
      <p:cViewPr varScale="1">
        <p:scale>
          <a:sx n="120" d="100"/>
          <a:sy n="120" d="100"/>
        </p:scale>
        <p:origin x="256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9/17/19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22</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fdf7cadb0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fdf7cadb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63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fdf7cadb0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fdf7cadb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12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23</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26</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27</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28</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29</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30</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37DA6D9-1CCB-4931-892F-96CDB2551E89}" type="slidenum">
              <a:rPr lang="en-US" altLang="en-US" b="0" smtClean="0"/>
              <a:pPr eaLnBrk="1" hangingPunct="1"/>
              <a:t>34</a:t>
            </a:fld>
            <a:endParaRPr lang="en-US" altLang="en-US" b="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84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06888c908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06888c90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139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99FE3E-7837-4261-B998-E0D914124F74}" type="slidenum">
              <a:rPr lang="en-US"/>
              <a:pPr>
                <a:defRPr/>
              </a:pPr>
              <a:t>‹#›</a:t>
            </a:fld>
            <a:endParaRPr lang="en-US"/>
          </a:p>
        </p:txBody>
      </p:sp>
    </p:spTree>
    <p:extLst>
      <p:ext uri="{BB962C8B-B14F-4D97-AF65-F5344CB8AC3E}">
        <p14:creationId xmlns:p14="http://schemas.microsoft.com/office/powerpoint/2010/main" val="185726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8387CB6-D86F-43C0-ACD1-0597ACB0D0B0}" type="slidenum">
              <a:rPr lang="en-US"/>
              <a:pPr>
                <a:defRPr/>
              </a:pPr>
              <a:t>‹#›</a:t>
            </a:fld>
            <a:endParaRPr lang="en-US"/>
          </a:p>
        </p:txBody>
      </p:sp>
    </p:spTree>
    <p:extLst>
      <p:ext uri="{BB962C8B-B14F-4D97-AF65-F5344CB8AC3E}">
        <p14:creationId xmlns:p14="http://schemas.microsoft.com/office/powerpoint/2010/main" val="717243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3724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5649100"/>
            <a:ext cx="5998800" cy="7984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207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9/17/19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9/17/19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9/17/19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9/17/19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9/17/19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9/17/19</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2333" y="3505200"/>
            <a:ext cx="4363354" cy="1138773"/>
          </a:xfrm>
          <a:prstGeom prst="rect">
            <a:avLst/>
          </a:prstGeom>
        </p:spPr>
        <p:txBody>
          <a:bodyPr wrap="none">
            <a:spAutoFit/>
          </a:bodyPr>
          <a:lstStyle/>
          <a:p>
            <a:pPr algn="ctr"/>
            <a:r>
              <a:rPr lang="en-GB" altLang="en-US" sz="2800" b="0" i="1" dirty="0">
                <a:solidFill>
                  <a:schemeClr val="tx2"/>
                </a:solidFill>
              </a:rPr>
              <a:t>Spatial Epidemiology in R</a:t>
            </a:r>
          </a:p>
          <a:p>
            <a:pPr algn="ctr"/>
            <a:r>
              <a:rPr lang="en-GB" altLang="en-US" sz="2000" dirty="0">
                <a:solidFill>
                  <a:schemeClr val="tx2"/>
                </a:solidFill>
              </a:rPr>
              <a:t>EPI 264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2019 </a:t>
            </a:r>
            <a:endParaRPr lang="en-US" sz="2000" dirty="0"/>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65250" y="898594"/>
            <a:ext cx="6413500" cy="5554662"/>
          </a:xfrm>
          <a:noFill/>
        </p:spPr>
      </p:pic>
      <p:sp>
        <p:nvSpPr>
          <p:cNvPr id="2" name="Oval 1"/>
          <p:cNvSpPr/>
          <p:nvPr/>
        </p:nvSpPr>
        <p:spPr>
          <a:xfrm>
            <a:off x="4601900" y="3371125"/>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Web Video Player"/>
              <p:cNvGraphicFramePr>
                <a:graphicFrameLocks noGrp="1"/>
              </p:cNvGraphicFramePr>
              <p:nvPr>
                <p:ph idx="1"/>
                <p:extLst>
                  <p:ext uri="{D42A27DB-BD31-4B8C-83A1-F6EECF244321}">
                    <p14:modId xmlns:p14="http://schemas.microsoft.com/office/powerpoint/2010/main" val="942754126"/>
                  </p:ext>
                </p:extLst>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Web Video Playe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5" name="Rectangle 4"/>
          <p:cNvSpPr/>
          <p:nvPr/>
        </p:nvSpPr>
        <p:spPr>
          <a:xfrm>
            <a:off x="2286000" y="3105835"/>
            <a:ext cx="4572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=2jOtehF01Kc</a:t>
            </a:r>
          </a:p>
        </p:txBody>
      </p:sp>
    </p:spTree>
    <p:extLst>
      <p:ext uri="{BB962C8B-B14F-4D97-AF65-F5344CB8AC3E}">
        <p14:creationId xmlns:p14="http://schemas.microsoft.com/office/powerpoint/2010/main" val="142140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457200"/>
            <a:ext cx="7543800" cy="6122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3392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337229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7">
            <a:extLst>
              <a:ext uri="{FF2B5EF4-FFF2-40B4-BE49-F238E27FC236}">
                <a16:creationId xmlns:a16="http://schemas.microsoft.com/office/drawing/2014/main" id="{BC1256B4-3D00-5347-AAB0-72860AABF33D}"/>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275230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GB" altLang="en-US" sz="3600" b="1" dirty="0" err="1">
                <a:solidFill>
                  <a:srgbClr val="C00000"/>
                </a:solidFill>
              </a:rPr>
              <a:t>Choropleth</a:t>
            </a:r>
            <a:r>
              <a:rPr lang="en-GB" altLang="en-US" sz="3600" b="1" dirty="0">
                <a:solidFill>
                  <a:srgbClr val="C00000"/>
                </a:solidFill>
              </a:rPr>
              <a:t> Maps</a:t>
            </a:r>
            <a:endParaRPr lang="en-US" altLang="en-US" sz="3600" b="1" dirty="0">
              <a:solidFill>
                <a:srgbClr val="C00000"/>
              </a:solidFill>
            </a:endParaRPr>
          </a:p>
        </p:txBody>
      </p:sp>
      <p:sp>
        <p:nvSpPr>
          <p:cNvPr id="29699" name="Rectangle 3"/>
          <p:cNvSpPr>
            <a:spLocks noGrp="1" noChangeArrowheads="1"/>
          </p:cNvSpPr>
          <p:nvPr>
            <p:ph idx="1"/>
          </p:nvPr>
        </p:nvSpPr>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54646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609600"/>
            <a:ext cx="605806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217428" y="1447800"/>
            <a:ext cx="8901801" cy="5105400"/>
          </a:xfrm>
          <a:prstGeom prst="rect">
            <a:avLst/>
          </a:prstGeom>
        </p:spPr>
      </p:pic>
    </p:spTree>
    <p:extLst>
      <p:ext uri="{BB962C8B-B14F-4D97-AF65-F5344CB8AC3E}">
        <p14:creationId xmlns:p14="http://schemas.microsoft.com/office/powerpoint/2010/main" val="2360823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6850"/>
            <a:ext cx="9144000" cy="646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0566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7">
            <a:extLst>
              <a:ext uri="{FF2B5EF4-FFF2-40B4-BE49-F238E27FC236}">
                <a16:creationId xmlns:a16="http://schemas.microsoft.com/office/drawing/2014/main" id="{BF53A1EF-E6E7-1648-A0AB-6E8F3062F228}"/>
              </a:ext>
            </a:extLst>
          </p:cNvPr>
          <p:cNvSpPr>
            <a:spLocks noChangeArrowheads="1"/>
          </p:cNvSpPr>
          <p:nvPr/>
        </p:nvSpPr>
        <p:spPr bwMode="auto">
          <a:xfrm>
            <a:off x="304800" y="533400"/>
            <a:ext cx="590498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Multivariate Data</a:t>
            </a:r>
          </a:p>
        </p:txBody>
      </p:sp>
    </p:spTree>
    <p:extLst>
      <p:ext uri="{BB962C8B-B14F-4D97-AF65-F5344CB8AC3E}">
        <p14:creationId xmlns:p14="http://schemas.microsoft.com/office/powerpoint/2010/main" val="227841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96003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Cartograms</a:t>
            </a:r>
            <a:endParaRPr lang="en-US" altLang="en-US" sz="3600" b="1" dirty="0">
              <a:solidFill>
                <a:srgbClr val="C00000"/>
              </a:solidFill>
            </a:endParaRPr>
          </a:p>
        </p:txBody>
      </p:sp>
      <p:sp>
        <p:nvSpPr>
          <p:cNvPr id="35843" name="Rectangle 3"/>
          <p:cNvSpPr>
            <a:spLocks noGrp="1" noChangeArrowheads="1"/>
          </p:cNvSpPr>
          <p:nvPr>
            <p:ph idx="1"/>
          </p:nvPr>
        </p:nvSpPr>
        <p:spPr/>
        <p:txBody>
          <a:bodyPr>
            <a:normAutofit/>
          </a:bodyPr>
          <a:lstStyle/>
          <a:p>
            <a:pPr eaLnBrk="1" hangingPunct="1">
              <a:lnSpc>
                <a:spcPct val="90000"/>
              </a:lnSpc>
            </a:pPr>
            <a:r>
              <a:rPr lang="en-GB" altLang="en-US" sz="2800"/>
              <a:t>Overcomes problem of physical dominance of large areas</a:t>
            </a:r>
          </a:p>
          <a:p>
            <a:pPr eaLnBrk="1" hangingPunct="1">
              <a:lnSpc>
                <a:spcPct val="90000"/>
              </a:lnSpc>
            </a:pPr>
            <a:endParaRPr lang="en-GB" altLang="en-US" sz="2800"/>
          </a:p>
          <a:p>
            <a:pPr eaLnBrk="1" hangingPunct="1">
              <a:lnSpc>
                <a:spcPct val="90000"/>
              </a:lnSpc>
            </a:pPr>
            <a:r>
              <a:rPr lang="en-GB" altLang="en-US" sz="2800"/>
              <a:t>Geometrically transforms the area of each polygon so that it is proportional to the corresponding attribute</a:t>
            </a:r>
          </a:p>
          <a:p>
            <a:pPr eaLnBrk="1" hangingPunct="1">
              <a:lnSpc>
                <a:spcPct val="90000"/>
              </a:lnSpc>
            </a:pPr>
            <a:endParaRPr lang="en-GB" altLang="en-US" sz="2800"/>
          </a:p>
          <a:p>
            <a:pPr eaLnBrk="1" hangingPunct="1">
              <a:lnSpc>
                <a:spcPct val="90000"/>
              </a:lnSpc>
            </a:pPr>
            <a:r>
              <a:rPr lang="en-GB" altLang="en-US" sz="2800"/>
              <a:t>Distort area and distance, forsaking spatial detail</a:t>
            </a:r>
          </a:p>
          <a:p>
            <a:pPr eaLnBrk="1" hangingPunct="1">
              <a:lnSpc>
                <a:spcPct val="90000"/>
              </a:lnSpc>
            </a:pPr>
            <a:endParaRPr lang="en-GB" altLang="en-US" sz="2800"/>
          </a:p>
          <a:p>
            <a:pPr eaLnBrk="1" hangingPunct="1">
              <a:lnSpc>
                <a:spcPct val="90000"/>
              </a:lnSpc>
            </a:pPr>
            <a:r>
              <a:rPr lang="en-GB" altLang="en-US" sz="2800"/>
              <a:t>See </a:t>
            </a:r>
            <a:r>
              <a:rPr lang="en-GB" altLang="en-US" sz="2800">
                <a:solidFill>
                  <a:srgbClr val="0066FF"/>
                </a:solidFill>
              </a:rPr>
              <a:t>www.worldmapper.org</a:t>
            </a:r>
            <a:endParaRPr lang="en-US" altLang="en-US" sz="2800">
              <a:solidFill>
                <a:srgbClr val="0066FF"/>
              </a:solidFill>
            </a:endParaRPr>
          </a:p>
        </p:txBody>
      </p:sp>
    </p:spTree>
    <p:extLst>
      <p:ext uri="{BB962C8B-B14F-4D97-AF65-F5344CB8AC3E}">
        <p14:creationId xmlns:p14="http://schemas.microsoft.com/office/powerpoint/2010/main" val="399307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2"/>
          <p:cNvSpPr txBox="1">
            <a:spLocks noChangeArrowheads="1"/>
          </p:cNvSpPr>
          <p:nvPr/>
        </p:nvSpPr>
        <p:spPr bwMode="auto">
          <a:xfrm>
            <a:off x="2743200" y="619780"/>
            <a:ext cx="363092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Tree>
    <p:extLst>
      <p:ext uri="{BB962C8B-B14F-4D97-AF65-F5344CB8AC3E}">
        <p14:creationId xmlns:p14="http://schemas.microsoft.com/office/powerpoint/2010/main" val="1796063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981200" y="619780"/>
            <a:ext cx="5105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71951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pic>
        <p:nvPicPr>
          <p:cNvPr id="51203" name="Picture 5"/>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15900" y="1682750"/>
            <a:ext cx="4038600" cy="2185988"/>
          </a:xfrm>
        </p:spPr>
      </p:pic>
      <p:pic>
        <p:nvPicPr>
          <p:cNvPr id="51204" name="Picture 7"/>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161925" y="3938588"/>
            <a:ext cx="4038600" cy="2187575"/>
          </a:xfrm>
        </p:spPr>
      </p:pic>
      <p:sp>
        <p:nvSpPr>
          <p:cNvPr id="51205"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1206"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Tree>
    <p:extLst>
      <p:ext uri="{BB962C8B-B14F-4D97-AF65-F5344CB8AC3E}">
        <p14:creationId xmlns:p14="http://schemas.microsoft.com/office/powerpoint/2010/main" val="2649011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682750"/>
            <a:ext cx="4038600"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04950"/>
            <a:ext cx="4038600"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3938588"/>
            <a:ext cx="403860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08463"/>
            <a:ext cx="403860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2232" name="Rectangle 10"/>
          <p:cNvSpPr>
            <a:spLocks noChangeArrowheads="1"/>
          </p:cNvSpPr>
          <p:nvPr/>
        </p:nvSpPr>
        <p:spPr bwMode="auto">
          <a:xfrm>
            <a:off x="5210175" y="900113"/>
            <a:ext cx="18621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400" b="0"/>
              <a:t>Cartograms:</a:t>
            </a:r>
            <a:endParaRPr lang="en-US" altLang="en-US" sz="2400" b="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2" name="Rectangle 4">
            <a:extLst>
              <a:ext uri="{FF2B5EF4-FFF2-40B4-BE49-F238E27FC236}">
                <a16:creationId xmlns:a16="http://schemas.microsoft.com/office/drawing/2014/main" id="{315A21CF-9050-3946-AB6D-7775CF184DAE}"/>
              </a:ext>
            </a:extLst>
          </p:cNvPr>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spTree>
    <p:extLst>
      <p:ext uri="{BB962C8B-B14F-4D97-AF65-F5344CB8AC3E}">
        <p14:creationId xmlns:p14="http://schemas.microsoft.com/office/powerpoint/2010/main" val="2509950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1"/>
          </p:nvPr>
        </p:nvSpPr>
        <p:spPr>
          <a:xfrm>
            <a:off x="457200" y="1066800"/>
            <a:ext cx="8534400" cy="5624513"/>
          </a:xfrm>
        </p:spPr>
        <p:txBody>
          <a:bodyPr>
            <a:normAutofit/>
          </a:bodyPr>
          <a:lstStyle/>
          <a:p>
            <a:pPr marL="533400" indent="-533400" eaLnBrk="1" hangingPunct="1">
              <a:lnSpc>
                <a:spcPct val="80000"/>
              </a:lnSpc>
              <a:buFontTx/>
              <a:buNone/>
            </a:pPr>
            <a:endParaRPr lang="en-GB" altLang="en-US" dirty="0"/>
          </a:p>
          <a:p>
            <a:pPr>
              <a:lnSpc>
                <a:spcPct val="80000"/>
              </a:lnSpc>
            </a:pPr>
            <a:r>
              <a:rPr lang="en-GB" altLang="en-US" sz="2400" dirty="0"/>
              <a:t>What is it?</a:t>
            </a:r>
          </a:p>
          <a:p>
            <a:pPr lvl="1">
              <a:lnSpc>
                <a:spcPct val="80000"/>
              </a:lnSpc>
            </a:pPr>
            <a:r>
              <a:rPr lang="en-GB" altLang="en-US" sz="2000" dirty="0"/>
              <a:t>Observed patterns may be as much a function of the chosen zone boundaries as the underlying spatial distribution</a:t>
            </a:r>
          </a:p>
          <a:p>
            <a:pPr marL="0" indent="0">
              <a:lnSpc>
                <a:spcPct val="80000"/>
              </a:lnSpc>
              <a:buNone/>
            </a:pPr>
            <a:r>
              <a:rPr lang="en-GB" altLang="en-US" sz="2400" dirty="0"/>
              <a:t>	</a:t>
            </a:r>
          </a:p>
          <a:p>
            <a:pPr>
              <a:lnSpc>
                <a:spcPct val="80000"/>
              </a:lnSpc>
            </a:pPr>
            <a:r>
              <a:rPr lang="en-GB" altLang="en-US" sz="2400" dirty="0"/>
              <a:t>Can cause problems later during analysis via:</a:t>
            </a:r>
          </a:p>
          <a:p>
            <a:pPr marL="533400" indent="-533400" eaLnBrk="1" hangingPunct="1">
              <a:lnSpc>
                <a:spcPct val="80000"/>
              </a:lnSpc>
              <a:buFontTx/>
              <a:buNone/>
            </a:pPr>
            <a:endParaRPr lang="en-GB" altLang="en-US" sz="2400" dirty="0"/>
          </a:p>
          <a:p>
            <a:pPr marL="533400" indent="-533400" eaLnBrk="1" hangingPunct="1">
              <a:lnSpc>
                <a:spcPct val="80000"/>
              </a:lnSpc>
              <a:buFontTx/>
              <a:buAutoNum type="alphaUcParenBoth"/>
            </a:pPr>
            <a:r>
              <a:rPr lang="en-GB" altLang="en-US" sz="2400" b="1" dirty="0"/>
              <a:t>Scale Effects</a:t>
            </a:r>
          </a:p>
          <a:p>
            <a:pPr marL="533400" indent="-533400" eaLnBrk="1" hangingPunct="1">
              <a:lnSpc>
                <a:spcPct val="80000"/>
              </a:lnSpc>
              <a:buFontTx/>
              <a:buNone/>
            </a:pPr>
            <a:r>
              <a:rPr lang="en-US" altLang="en-US" sz="2400" dirty="0"/>
              <a:t>	- variation in numerical results that occurs due to level of aggregation used in an analysis </a:t>
            </a:r>
          </a:p>
          <a:p>
            <a:pPr marL="533400" indent="-533400" eaLnBrk="1" hangingPunct="1">
              <a:lnSpc>
                <a:spcPct val="80000"/>
              </a:lnSpc>
              <a:buFontTx/>
              <a:buNone/>
            </a:pPr>
            <a:endParaRPr lang="en-GB" altLang="en-US" sz="2400" dirty="0"/>
          </a:p>
          <a:p>
            <a:pPr marL="533400" indent="-533400" eaLnBrk="1" hangingPunct="1">
              <a:lnSpc>
                <a:spcPct val="80000"/>
              </a:lnSpc>
              <a:buFontTx/>
              <a:buNone/>
            </a:pPr>
            <a:endParaRPr lang="en-GB" altLang="en-US" sz="2400" dirty="0"/>
          </a:p>
          <a:p>
            <a:pPr marL="533400" indent="-533400" eaLnBrk="1" hangingPunct="1">
              <a:lnSpc>
                <a:spcPct val="80000"/>
              </a:lnSpc>
              <a:buFontTx/>
              <a:buNone/>
            </a:pPr>
            <a:r>
              <a:rPr lang="en-GB" altLang="en-US" sz="2400" dirty="0">
                <a:solidFill>
                  <a:schemeClr val="accent1"/>
                </a:solidFill>
              </a:rPr>
              <a:t>(B) </a:t>
            </a:r>
            <a:r>
              <a:rPr lang="en-GB" altLang="en-US" sz="2400" b="1" dirty="0"/>
              <a:t>Zone Effects</a:t>
            </a:r>
          </a:p>
          <a:p>
            <a:pPr marL="533400" indent="-533400" eaLnBrk="1" hangingPunct="1">
              <a:lnSpc>
                <a:spcPct val="80000"/>
              </a:lnSpc>
              <a:buFontTx/>
              <a:buNone/>
            </a:pPr>
            <a:r>
              <a:rPr lang="en-GB" altLang="en-US" sz="2400" dirty="0"/>
              <a:t>	- </a:t>
            </a:r>
            <a:r>
              <a:rPr lang="en-US" altLang="en-US" sz="2400" dirty="0"/>
              <a:t>variation in numerical results that occurs due to regrouping of data into different configurations at the same scale</a:t>
            </a:r>
            <a:r>
              <a:rPr lang="en-US" altLang="en-US" sz="2800" dirty="0"/>
              <a:t> </a:t>
            </a:r>
            <a:endParaRPr lang="en-US" altLang="en-US" sz="2400" dirty="0"/>
          </a:p>
          <a:p>
            <a:pPr marL="533400" indent="-533400" eaLnBrk="1" hangingPunct="1">
              <a:lnSpc>
                <a:spcPct val="80000"/>
              </a:lnSpc>
              <a:buFontTx/>
              <a:buNone/>
            </a:pPr>
            <a:endParaRPr lang="en-GB" altLang="en-US" sz="2400" dirty="0"/>
          </a:p>
          <a:p>
            <a:pPr marL="533400" indent="-533400" eaLnBrk="1" hangingPunct="1">
              <a:lnSpc>
                <a:spcPct val="80000"/>
              </a:lnSpc>
            </a:pPr>
            <a:endParaRPr lang="en-US" altLang="en-US" sz="2800" dirty="0"/>
          </a:p>
        </p:txBody>
      </p:sp>
      <p:sp>
        <p:nvSpPr>
          <p:cNvPr id="3"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600" b="1" dirty="0">
                <a:solidFill>
                  <a:schemeClr val="accent5">
                    <a:lumMod val="75000"/>
                  </a:schemeClr>
                </a:solidFill>
              </a:rPr>
              <a:t>M</a:t>
            </a:r>
            <a:r>
              <a:rPr lang="en-GB" altLang="en-US" sz="3600" b="1" dirty="0">
                <a:solidFill>
                  <a:schemeClr val="accent3">
                    <a:lumMod val="75000"/>
                  </a:schemeClr>
                </a:solidFill>
              </a:rPr>
              <a:t>odifiable </a:t>
            </a:r>
            <a:r>
              <a:rPr lang="en-GB" altLang="en-US" sz="3600" b="1" dirty="0">
                <a:solidFill>
                  <a:srgbClr val="5F8804"/>
                </a:solidFill>
              </a:rPr>
              <a:t>A</a:t>
            </a:r>
            <a:r>
              <a:rPr lang="en-GB" altLang="en-US" sz="3600" b="1" dirty="0">
                <a:solidFill>
                  <a:schemeClr val="accent3">
                    <a:lumMod val="75000"/>
                  </a:schemeClr>
                </a:solidFill>
              </a:rPr>
              <a:t>real </a:t>
            </a:r>
            <a:r>
              <a:rPr lang="en-GB" altLang="en-US" sz="3600" b="1" dirty="0">
                <a:solidFill>
                  <a:srgbClr val="5F8804"/>
                </a:solidFill>
              </a:rPr>
              <a:t>U</a:t>
            </a:r>
            <a:r>
              <a:rPr lang="en-GB" altLang="en-US" sz="3600" b="1" dirty="0">
                <a:solidFill>
                  <a:schemeClr val="accent3">
                    <a:lumMod val="75000"/>
                  </a:schemeClr>
                </a:solidFill>
              </a:rPr>
              <a:t>nit </a:t>
            </a:r>
            <a:r>
              <a:rPr lang="en-GB" altLang="en-US" sz="3600" b="1" dirty="0">
                <a:solidFill>
                  <a:srgbClr val="5F8804"/>
                </a:solidFill>
              </a:rPr>
              <a:t>P</a:t>
            </a:r>
            <a:r>
              <a:rPr lang="en-GB" altLang="en-US" sz="3600" b="1" dirty="0">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4044612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57200" y="1219200"/>
            <a:ext cx="8259763" cy="5472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533400" indent="-5334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80000"/>
              </a:lnSpc>
              <a:spcBef>
                <a:spcPct val="20000"/>
              </a:spcBef>
            </a:pPr>
            <a:r>
              <a:rPr lang="en-US" altLang="en-US" sz="3200" b="0" dirty="0">
                <a:solidFill>
                  <a:srgbClr val="CC0000"/>
                </a:solidFill>
              </a:rPr>
              <a:t>	</a:t>
            </a:r>
            <a:r>
              <a:rPr lang="en-GB" altLang="en-US" sz="3200" b="0" dirty="0"/>
              <a:t>	</a:t>
            </a:r>
            <a:endParaRPr lang="en-US" altLang="en-US" sz="2800" b="0" dirty="0"/>
          </a:p>
        </p:txBody>
      </p:sp>
      <p:grpSp>
        <p:nvGrpSpPr>
          <p:cNvPr id="34819" name="Group 80"/>
          <p:cNvGrpSpPr>
            <a:grpSpLocks/>
          </p:cNvGrpSpPr>
          <p:nvPr/>
        </p:nvGrpSpPr>
        <p:grpSpPr bwMode="auto">
          <a:xfrm>
            <a:off x="1574800" y="1460500"/>
            <a:ext cx="1993900" cy="1701800"/>
            <a:chOff x="656" y="936"/>
            <a:chExt cx="1256" cy="1072"/>
          </a:xfrm>
        </p:grpSpPr>
        <p:sp>
          <p:nvSpPr>
            <p:cNvPr id="34847" name="Rectangle 62"/>
            <p:cNvSpPr>
              <a:spLocks noChangeArrowheads="1"/>
            </p:cNvSpPr>
            <p:nvPr/>
          </p:nvSpPr>
          <p:spPr bwMode="auto">
            <a:xfrm>
              <a:off x="656" y="936"/>
              <a:ext cx="12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8" name="Rectangle 63"/>
            <p:cNvSpPr>
              <a:spLocks noChangeArrowheads="1"/>
            </p:cNvSpPr>
            <p:nvPr/>
          </p:nvSpPr>
          <p:spPr bwMode="auto">
            <a:xfrm>
              <a:off x="1088" y="936"/>
              <a:ext cx="424"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9" name="Text Box 64"/>
            <p:cNvSpPr txBox="1">
              <a:spLocks noChangeArrowheads="1"/>
            </p:cNvSpPr>
            <p:nvPr/>
          </p:nvSpPr>
          <p:spPr bwMode="auto">
            <a:xfrm>
              <a:off x="742" y="1023"/>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0" name="Text Box 65"/>
            <p:cNvSpPr txBox="1">
              <a:spLocks noChangeArrowheads="1"/>
            </p:cNvSpPr>
            <p:nvPr/>
          </p:nvSpPr>
          <p:spPr bwMode="auto">
            <a:xfrm>
              <a:off x="782" y="136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1" name="Text Box 66"/>
            <p:cNvSpPr txBox="1">
              <a:spLocks noChangeArrowheads="1"/>
            </p:cNvSpPr>
            <p:nvPr/>
          </p:nvSpPr>
          <p:spPr bwMode="auto">
            <a:xfrm>
              <a:off x="774" y="16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2" name="Text Box 67"/>
            <p:cNvSpPr txBox="1">
              <a:spLocks noChangeArrowheads="1"/>
            </p:cNvSpPr>
            <p:nvPr/>
          </p:nvSpPr>
          <p:spPr bwMode="auto">
            <a:xfrm>
              <a:off x="1166" y="1023"/>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3" name="Text Box 68"/>
            <p:cNvSpPr txBox="1">
              <a:spLocks noChangeArrowheads="1"/>
            </p:cNvSpPr>
            <p:nvPr/>
          </p:nvSpPr>
          <p:spPr bwMode="auto">
            <a:xfrm>
              <a:off x="1166" y="1367"/>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4" name="Text Box 69"/>
            <p:cNvSpPr txBox="1">
              <a:spLocks noChangeArrowheads="1"/>
            </p:cNvSpPr>
            <p:nvPr/>
          </p:nvSpPr>
          <p:spPr bwMode="auto">
            <a:xfrm>
              <a:off x="1174" y="1671"/>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5" name="Text Box 71"/>
            <p:cNvSpPr txBox="1">
              <a:spLocks noChangeArrowheads="1"/>
            </p:cNvSpPr>
            <p:nvPr/>
          </p:nvSpPr>
          <p:spPr bwMode="auto">
            <a:xfrm>
              <a:off x="1606" y="1023"/>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6" name="Text Box 72"/>
            <p:cNvSpPr txBox="1">
              <a:spLocks noChangeArrowheads="1"/>
            </p:cNvSpPr>
            <p:nvPr/>
          </p:nvSpPr>
          <p:spPr bwMode="auto">
            <a:xfrm>
              <a:off x="1566" y="1367"/>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7" name="Text Box 73"/>
            <p:cNvSpPr txBox="1">
              <a:spLocks noChangeArrowheads="1"/>
            </p:cNvSpPr>
            <p:nvPr/>
          </p:nvSpPr>
          <p:spPr bwMode="auto">
            <a:xfrm>
              <a:off x="1606" y="16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grpSp>
      <p:grpSp>
        <p:nvGrpSpPr>
          <p:cNvPr id="34820" name="Group 79"/>
          <p:cNvGrpSpPr>
            <a:grpSpLocks/>
          </p:cNvGrpSpPr>
          <p:nvPr/>
        </p:nvGrpSpPr>
        <p:grpSpPr bwMode="auto">
          <a:xfrm>
            <a:off x="4657725" y="1474788"/>
            <a:ext cx="2012950" cy="1701800"/>
            <a:chOff x="2206" y="929"/>
            <a:chExt cx="1268" cy="1072"/>
          </a:xfrm>
        </p:grpSpPr>
        <p:sp>
          <p:nvSpPr>
            <p:cNvPr id="34842" name="Rectangle 74"/>
            <p:cNvSpPr>
              <a:spLocks noChangeArrowheads="1"/>
            </p:cNvSpPr>
            <p:nvPr/>
          </p:nvSpPr>
          <p:spPr bwMode="auto">
            <a:xfrm>
              <a:off x="2209" y="929"/>
              <a:ext cx="12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3" name="Rectangle 75"/>
            <p:cNvSpPr>
              <a:spLocks noChangeArrowheads="1"/>
            </p:cNvSpPr>
            <p:nvPr/>
          </p:nvSpPr>
          <p:spPr bwMode="auto">
            <a:xfrm>
              <a:off x="2617" y="929"/>
              <a:ext cx="4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4" name="Text Box 76"/>
            <p:cNvSpPr txBox="1">
              <a:spLocks noChangeArrowheads="1"/>
            </p:cNvSpPr>
            <p:nvPr/>
          </p:nvSpPr>
          <p:spPr bwMode="auto">
            <a:xfrm>
              <a:off x="2206" y="1327"/>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45" name="Text Box 77"/>
            <p:cNvSpPr txBox="1">
              <a:spLocks noChangeArrowheads="1"/>
            </p:cNvSpPr>
            <p:nvPr/>
          </p:nvSpPr>
          <p:spPr bwMode="auto">
            <a:xfrm>
              <a:off x="2606" y="1327"/>
              <a:ext cx="4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11.66</a:t>
              </a:r>
              <a:endParaRPr lang="en-US" altLang="en-US"/>
            </a:p>
          </p:txBody>
        </p:sp>
        <p:sp>
          <p:nvSpPr>
            <p:cNvPr id="34846" name="Text Box 78"/>
            <p:cNvSpPr txBox="1">
              <a:spLocks noChangeArrowheads="1"/>
            </p:cNvSpPr>
            <p:nvPr/>
          </p:nvSpPr>
          <p:spPr bwMode="auto">
            <a:xfrm>
              <a:off x="3078" y="1327"/>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grpSp>
      <p:sp>
        <p:nvSpPr>
          <p:cNvPr id="34821" name="Rectangle 82"/>
          <p:cNvSpPr>
            <a:spLocks noChangeArrowheads="1"/>
          </p:cNvSpPr>
          <p:nvPr/>
        </p:nvSpPr>
        <p:spPr bwMode="auto">
          <a:xfrm>
            <a:off x="1574800" y="4229100"/>
            <a:ext cx="1981200" cy="16891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2" name="Rectangle 83"/>
          <p:cNvSpPr>
            <a:spLocks noChangeArrowheads="1"/>
          </p:cNvSpPr>
          <p:nvPr/>
        </p:nvSpPr>
        <p:spPr bwMode="auto">
          <a:xfrm>
            <a:off x="1574800" y="4229100"/>
            <a:ext cx="635000" cy="1155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3" name="Rectangle 84"/>
          <p:cNvSpPr>
            <a:spLocks noChangeArrowheads="1"/>
          </p:cNvSpPr>
          <p:nvPr/>
        </p:nvSpPr>
        <p:spPr bwMode="auto">
          <a:xfrm>
            <a:off x="2209800" y="4229100"/>
            <a:ext cx="1346200" cy="1155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4" name="Text Box 85"/>
          <p:cNvSpPr txBox="1">
            <a:spLocks noChangeArrowheads="1"/>
          </p:cNvSpPr>
          <p:nvPr/>
        </p:nvSpPr>
        <p:spPr bwMode="auto">
          <a:xfrm>
            <a:off x="1711325" y="4570413"/>
            <a:ext cx="501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sp>
        <p:nvSpPr>
          <p:cNvPr id="34825" name="Text Box 86"/>
          <p:cNvSpPr txBox="1">
            <a:spLocks noChangeArrowheads="1"/>
          </p:cNvSpPr>
          <p:nvPr/>
        </p:nvSpPr>
        <p:spPr bwMode="auto">
          <a:xfrm>
            <a:off x="2206625" y="5472113"/>
            <a:ext cx="628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26" name="Text Box 87"/>
          <p:cNvSpPr txBox="1">
            <a:spLocks noChangeArrowheads="1"/>
          </p:cNvSpPr>
          <p:nvPr/>
        </p:nvSpPr>
        <p:spPr bwMode="auto">
          <a:xfrm>
            <a:off x="2549525" y="4595813"/>
            <a:ext cx="755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11.25</a:t>
            </a:r>
            <a:endParaRPr lang="en-US" altLang="en-US"/>
          </a:p>
        </p:txBody>
      </p:sp>
      <p:grpSp>
        <p:nvGrpSpPr>
          <p:cNvPr id="34827" name="Group 94"/>
          <p:cNvGrpSpPr>
            <a:grpSpLocks/>
          </p:cNvGrpSpPr>
          <p:nvPr/>
        </p:nvGrpSpPr>
        <p:grpSpPr bwMode="auto">
          <a:xfrm>
            <a:off x="4660900" y="4241800"/>
            <a:ext cx="1981200" cy="1689100"/>
            <a:chOff x="2664" y="2656"/>
            <a:chExt cx="1248" cy="1064"/>
          </a:xfrm>
        </p:grpSpPr>
        <p:sp>
          <p:nvSpPr>
            <p:cNvPr id="34836" name="Rectangle 88"/>
            <p:cNvSpPr>
              <a:spLocks noChangeArrowheads="1"/>
            </p:cNvSpPr>
            <p:nvPr/>
          </p:nvSpPr>
          <p:spPr bwMode="auto">
            <a:xfrm>
              <a:off x="2664" y="2656"/>
              <a:ext cx="1248" cy="106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7" name="Rectangle 89"/>
            <p:cNvSpPr>
              <a:spLocks noChangeArrowheads="1"/>
            </p:cNvSpPr>
            <p:nvPr/>
          </p:nvSpPr>
          <p:spPr bwMode="auto">
            <a:xfrm>
              <a:off x="2664" y="2656"/>
              <a:ext cx="840" cy="35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8" name="Rectangle 90"/>
            <p:cNvSpPr>
              <a:spLocks noChangeArrowheads="1"/>
            </p:cNvSpPr>
            <p:nvPr/>
          </p:nvSpPr>
          <p:spPr bwMode="auto">
            <a:xfrm>
              <a:off x="3152" y="3368"/>
              <a:ext cx="760" cy="35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9" name="Text Box 91"/>
            <p:cNvSpPr txBox="1">
              <a:spLocks noChangeArrowheads="1"/>
            </p:cNvSpPr>
            <p:nvPr/>
          </p:nvSpPr>
          <p:spPr bwMode="auto">
            <a:xfrm>
              <a:off x="2822" y="2663"/>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12.5</a:t>
              </a:r>
              <a:endParaRPr lang="en-US" altLang="en-US"/>
            </a:p>
          </p:txBody>
        </p:sp>
        <p:sp>
          <p:nvSpPr>
            <p:cNvPr id="34840" name="Text Box 92"/>
            <p:cNvSpPr txBox="1">
              <a:spLocks noChangeArrowheads="1"/>
            </p:cNvSpPr>
            <p:nvPr/>
          </p:nvSpPr>
          <p:spPr bwMode="auto">
            <a:xfrm>
              <a:off x="3158" y="30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8</a:t>
              </a:r>
              <a:endParaRPr lang="en-US" altLang="en-US"/>
            </a:p>
          </p:txBody>
        </p:sp>
        <p:sp>
          <p:nvSpPr>
            <p:cNvPr id="34841" name="Text Box 93"/>
            <p:cNvSpPr txBox="1">
              <a:spLocks noChangeArrowheads="1"/>
            </p:cNvSpPr>
            <p:nvPr/>
          </p:nvSpPr>
          <p:spPr bwMode="auto">
            <a:xfrm>
              <a:off x="3382" y="3431"/>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grpSp>
      <p:sp>
        <p:nvSpPr>
          <p:cNvPr id="34828" name="Line 95"/>
          <p:cNvSpPr>
            <a:spLocks noChangeShapeType="1"/>
          </p:cNvSpPr>
          <p:nvPr/>
        </p:nvSpPr>
        <p:spPr bwMode="auto">
          <a:xfrm>
            <a:off x="3771900" y="5105400"/>
            <a:ext cx="736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829" name="Line 96"/>
          <p:cNvSpPr>
            <a:spLocks noChangeShapeType="1"/>
          </p:cNvSpPr>
          <p:nvPr/>
        </p:nvSpPr>
        <p:spPr bwMode="auto">
          <a:xfrm>
            <a:off x="3786188" y="2351088"/>
            <a:ext cx="736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830" name="Text Box 97"/>
          <p:cNvSpPr txBox="1">
            <a:spLocks noChangeArrowheads="1"/>
          </p:cNvSpPr>
          <p:nvPr/>
        </p:nvSpPr>
        <p:spPr bwMode="auto">
          <a:xfrm>
            <a:off x="6969125" y="2033588"/>
            <a:ext cx="1776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Scale effect</a:t>
            </a:r>
            <a:endParaRPr lang="en-US" altLang="en-US" sz="2400" b="0">
              <a:solidFill>
                <a:srgbClr val="A50021"/>
              </a:solidFill>
            </a:endParaRPr>
          </a:p>
        </p:txBody>
      </p:sp>
      <p:sp>
        <p:nvSpPr>
          <p:cNvPr id="34831" name="Text Box 98"/>
          <p:cNvSpPr txBox="1">
            <a:spLocks noChangeArrowheads="1"/>
          </p:cNvSpPr>
          <p:nvPr/>
        </p:nvSpPr>
        <p:spPr bwMode="auto">
          <a:xfrm>
            <a:off x="6969125" y="4852988"/>
            <a:ext cx="1708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Zone effect</a:t>
            </a:r>
            <a:endParaRPr lang="en-US" altLang="en-US" sz="2400" b="0">
              <a:solidFill>
                <a:srgbClr val="A50021"/>
              </a:solidFill>
            </a:endParaRPr>
          </a:p>
        </p:txBody>
      </p:sp>
      <p:sp>
        <p:nvSpPr>
          <p:cNvPr id="34832" name="Rectangle 99"/>
          <p:cNvSpPr>
            <a:spLocks noChangeArrowheads="1"/>
          </p:cNvSpPr>
          <p:nvPr/>
        </p:nvSpPr>
        <p:spPr bwMode="auto">
          <a:xfrm>
            <a:off x="4937125" y="32718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x=8.33;  n=3</a:t>
            </a:r>
            <a:r>
              <a:rPr lang="en-US" altLang="en-US"/>
              <a:t> </a:t>
            </a:r>
          </a:p>
        </p:txBody>
      </p:sp>
      <p:sp>
        <p:nvSpPr>
          <p:cNvPr id="34833" name="Rectangle 100"/>
          <p:cNvSpPr>
            <a:spLocks noChangeArrowheads="1"/>
          </p:cNvSpPr>
          <p:nvPr/>
        </p:nvSpPr>
        <p:spPr bwMode="auto">
          <a:xfrm>
            <a:off x="1825625" y="32464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x=8.88;  n=9</a:t>
            </a:r>
            <a:r>
              <a:rPr lang="en-US" altLang="en-US"/>
              <a:t> </a:t>
            </a:r>
          </a:p>
        </p:txBody>
      </p:sp>
      <p:sp>
        <p:nvSpPr>
          <p:cNvPr id="34834" name="Rectangle 101"/>
          <p:cNvSpPr>
            <a:spLocks noChangeArrowheads="1"/>
          </p:cNvSpPr>
          <p:nvPr/>
        </p:nvSpPr>
        <p:spPr bwMode="auto">
          <a:xfrm>
            <a:off x="1831975" y="60150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x=8.47;  n=3</a:t>
            </a:r>
            <a:r>
              <a:rPr lang="en-US" altLang="en-US"/>
              <a:t> </a:t>
            </a:r>
          </a:p>
        </p:txBody>
      </p:sp>
      <p:sp>
        <p:nvSpPr>
          <p:cNvPr id="34835" name="Rectangle 102"/>
          <p:cNvSpPr>
            <a:spLocks noChangeArrowheads="1"/>
          </p:cNvSpPr>
          <p:nvPr/>
        </p:nvSpPr>
        <p:spPr bwMode="auto">
          <a:xfrm>
            <a:off x="4975225" y="6015038"/>
            <a:ext cx="145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x=9.33; n=3</a:t>
            </a:r>
            <a:r>
              <a:rPr lang="en-US" altLang="en-US"/>
              <a:t> </a:t>
            </a:r>
          </a:p>
        </p:txBody>
      </p:sp>
      <p:sp>
        <p:nvSpPr>
          <p:cNvPr id="44" name="Rectangle 4"/>
          <p:cNvSpPr txBox="1">
            <a:spLocks noChangeArrowheads="1"/>
          </p:cNvSpPr>
          <p:nvPr/>
        </p:nvSpPr>
        <p:spPr>
          <a:xfrm>
            <a:off x="152400" y="457200"/>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chemeClr val="accent5">
                    <a:lumMod val="75000"/>
                  </a:schemeClr>
                </a:solidFill>
              </a:rPr>
              <a:t>M</a:t>
            </a:r>
            <a:r>
              <a:rPr lang="en-GB" altLang="en-US" sz="3600" b="1">
                <a:solidFill>
                  <a:schemeClr val="accent3">
                    <a:lumMod val="75000"/>
                  </a:schemeClr>
                </a:solidFill>
              </a:rPr>
              <a:t>odifiable </a:t>
            </a:r>
            <a:r>
              <a:rPr lang="en-GB" altLang="en-US" sz="3600" b="1">
                <a:solidFill>
                  <a:srgbClr val="5F8804"/>
                </a:solidFill>
              </a:rPr>
              <a:t>A</a:t>
            </a:r>
            <a:r>
              <a:rPr lang="en-GB" altLang="en-US" sz="3600" b="1">
                <a:solidFill>
                  <a:schemeClr val="accent3">
                    <a:lumMod val="75000"/>
                  </a:schemeClr>
                </a:solidFill>
              </a:rPr>
              <a:t>real </a:t>
            </a:r>
            <a:r>
              <a:rPr lang="en-GB" altLang="en-US" sz="3600" b="1">
                <a:solidFill>
                  <a:srgbClr val="5F8804"/>
                </a:solidFill>
              </a:rPr>
              <a:t>U</a:t>
            </a:r>
            <a:r>
              <a:rPr lang="en-GB" altLang="en-US" sz="3600" b="1">
                <a:solidFill>
                  <a:schemeClr val="accent3">
                    <a:lumMod val="75000"/>
                  </a:schemeClr>
                </a:solidFill>
              </a:rPr>
              <a:t>nit </a:t>
            </a:r>
            <a:r>
              <a:rPr lang="en-GB" altLang="en-US" sz="3600" b="1">
                <a:solidFill>
                  <a:srgbClr val="5F8804"/>
                </a:solidFill>
              </a:rPr>
              <a:t>P</a:t>
            </a:r>
            <a:r>
              <a:rPr lang="en-GB" altLang="en-US" sz="3600" b="1">
                <a:solidFill>
                  <a:schemeClr val="accent3">
                    <a:lumMod val="75000"/>
                  </a:schemeClr>
                </a:solidFill>
              </a:rPr>
              <a:t>roblem (MAUP)</a:t>
            </a:r>
            <a:endParaRPr lang="en-US" altLang="en-US" sz="3600" b="1" dirty="0">
              <a:solidFill>
                <a:schemeClr val="accent3">
                  <a:lumMod val="75000"/>
                </a:schemeClr>
              </a:solidFill>
            </a:endParaRPr>
          </a:p>
        </p:txBody>
      </p:sp>
      <p:cxnSp>
        <p:nvCxnSpPr>
          <p:cNvPr id="3" name="Straight Connector 2">
            <a:extLst>
              <a:ext uri="{FF2B5EF4-FFF2-40B4-BE49-F238E27FC236}">
                <a16:creationId xmlns:a16="http://schemas.microsoft.com/office/drawing/2014/main" id="{B87BBB2A-E183-3A4E-A9B5-5DA9EDDCE59C}"/>
              </a:ext>
            </a:extLst>
          </p:cNvPr>
          <p:cNvCxnSpPr/>
          <p:nvPr/>
        </p:nvCxnSpPr>
        <p:spPr>
          <a:xfrm>
            <a:off x="1574800" y="2033588"/>
            <a:ext cx="19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6D0F28-961E-5542-9A6E-7CC403A2BC8E}"/>
              </a:ext>
            </a:extLst>
          </p:cNvPr>
          <p:cNvCxnSpPr/>
          <p:nvPr/>
        </p:nvCxnSpPr>
        <p:spPr>
          <a:xfrm>
            <a:off x="1574800" y="2612361"/>
            <a:ext cx="199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497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350838"/>
            <a:ext cx="8229600" cy="868362"/>
          </a:xfrm>
        </p:spPr>
        <p:txBody>
          <a:bodyPr>
            <a:normAutofit/>
          </a:bodyPr>
          <a:lstStyle/>
          <a:p>
            <a:pPr algn="l"/>
            <a:r>
              <a:rPr lang="en-US" sz="3600" b="1" dirty="0">
                <a:solidFill>
                  <a:srgbClr val="C00000"/>
                </a:solidFill>
              </a:rPr>
              <a:t>Spatial Data: Raster</a:t>
            </a:r>
          </a:p>
        </p:txBody>
      </p:sp>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Tree>
    <p:extLst>
      <p:ext uri="{BB962C8B-B14F-4D97-AF65-F5344CB8AC3E}">
        <p14:creationId xmlns:p14="http://schemas.microsoft.com/office/powerpoint/2010/main" val="250455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1035050" y="1662580"/>
            <a:ext cx="1524000" cy="1717183"/>
          </a:xfrm>
          <a:prstGeom prst="rect">
            <a:avLst/>
          </a:prstGeom>
        </p:spPr>
      </p:pic>
      <p:sp>
        <p:nvSpPr>
          <p:cNvPr id="7" name="TextBox 6">
            <a:extLst>
              <a:ext uri="{FF2B5EF4-FFF2-40B4-BE49-F238E27FC236}">
                <a16:creationId xmlns:a16="http://schemas.microsoft.com/office/drawing/2014/main" id="{1DA41256-C78A-FA4E-9CF1-EB2D71F63866}"/>
              </a:ext>
            </a:extLst>
          </p:cNvPr>
          <p:cNvSpPr txBox="1"/>
          <p:nvPr/>
        </p:nvSpPr>
        <p:spPr>
          <a:xfrm>
            <a:off x="3800794" y="3660066"/>
            <a:ext cx="1542410" cy="338554"/>
          </a:xfrm>
          <a:prstGeom prst="rect">
            <a:avLst/>
          </a:prstGeom>
          <a:noFill/>
        </p:spPr>
        <p:txBody>
          <a:bodyPr wrap="none" rtlCol="0">
            <a:spAutoFit/>
          </a:bodyPr>
          <a:lstStyle/>
          <a:p>
            <a:r>
              <a:rPr lang="en-US" sz="1600" dirty="0"/>
              <a:t>Adam Bennett</a:t>
            </a:r>
          </a:p>
        </p:txBody>
      </p:sp>
      <p:pic>
        <p:nvPicPr>
          <p:cNvPr id="8" name="Picture 7">
            <a:extLst>
              <a:ext uri="{FF2B5EF4-FFF2-40B4-BE49-F238E27FC236}">
                <a16:creationId xmlns:a16="http://schemas.microsoft.com/office/drawing/2014/main" id="{032C66FD-A838-ED44-AF41-A554F90223FC}"/>
              </a:ext>
            </a:extLst>
          </p:cNvPr>
          <p:cNvPicPr>
            <a:picLocks noChangeAspect="1"/>
          </p:cNvPicPr>
          <p:nvPr/>
        </p:nvPicPr>
        <p:blipFill>
          <a:blip r:embed="rId3"/>
          <a:stretch>
            <a:fillRect/>
          </a:stretch>
        </p:blipFill>
        <p:spPr>
          <a:xfrm>
            <a:off x="6400800" y="1662580"/>
            <a:ext cx="1717183" cy="1717183"/>
          </a:xfrm>
          <a:prstGeom prst="rect">
            <a:avLst/>
          </a:prstGeom>
        </p:spPr>
      </p:pic>
      <p:sp>
        <p:nvSpPr>
          <p:cNvPr id="9" name="TextBox 8">
            <a:extLst>
              <a:ext uri="{FF2B5EF4-FFF2-40B4-BE49-F238E27FC236}">
                <a16:creationId xmlns:a16="http://schemas.microsoft.com/office/drawing/2014/main" id="{A1B58E25-5EA4-924D-A43E-7087AB3303BE}"/>
              </a:ext>
            </a:extLst>
          </p:cNvPr>
          <p:cNvSpPr txBox="1"/>
          <p:nvPr/>
        </p:nvSpPr>
        <p:spPr>
          <a:xfrm>
            <a:off x="6324600" y="3503961"/>
            <a:ext cx="2469822" cy="338554"/>
          </a:xfrm>
          <a:prstGeom prst="rect">
            <a:avLst/>
          </a:prstGeom>
          <a:noFill/>
        </p:spPr>
        <p:txBody>
          <a:bodyPr wrap="square" rtlCol="0">
            <a:spAutoFit/>
          </a:bodyPr>
          <a:lstStyle/>
          <a:p>
            <a:r>
              <a:rPr lang="en-US" sz="1600" dirty="0"/>
              <a:t>Ricardo Andrade-Pacheco</a:t>
            </a:r>
          </a:p>
        </p:txBody>
      </p:sp>
      <p:sp>
        <p:nvSpPr>
          <p:cNvPr id="10" name="TextBox 9">
            <a:extLst>
              <a:ext uri="{FF2B5EF4-FFF2-40B4-BE49-F238E27FC236}">
                <a16:creationId xmlns:a16="http://schemas.microsoft.com/office/drawing/2014/main" id="{71DCC53F-2D89-454A-8E79-2903D1FA4A40}"/>
              </a:ext>
            </a:extLst>
          </p:cNvPr>
          <p:cNvSpPr txBox="1"/>
          <p:nvPr/>
        </p:nvSpPr>
        <p:spPr>
          <a:xfrm>
            <a:off x="1111670" y="3670743"/>
            <a:ext cx="1370760" cy="338554"/>
          </a:xfrm>
          <a:prstGeom prst="rect">
            <a:avLst/>
          </a:prstGeom>
          <a:noFill/>
        </p:spPr>
        <p:txBody>
          <a:bodyPr wrap="none" rtlCol="0">
            <a:spAutoFit/>
          </a:bodyPr>
          <a:lstStyle/>
          <a:p>
            <a:r>
              <a:rPr lang="en-US" sz="1600" dirty="0"/>
              <a:t>Hugh Sturrock</a:t>
            </a:r>
          </a:p>
        </p:txBody>
      </p:sp>
      <p:sp>
        <p:nvSpPr>
          <p:cNvPr id="11" name="TextBox 10">
            <a:extLst>
              <a:ext uri="{FF2B5EF4-FFF2-40B4-BE49-F238E27FC236}">
                <a16:creationId xmlns:a16="http://schemas.microsoft.com/office/drawing/2014/main" id="{3EAAAA64-1AA2-9948-9262-F08CA0025A6E}"/>
              </a:ext>
            </a:extLst>
          </p:cNvPr>
          <p:cNvSpPr txBox="1"/>
          <p:nvPr/>
        </p:nvSpPr>
        <p:spPr>
          <a:xfrm>
            <a:off x="2069812" y="6351876"/>
            <a:ext cx="1762880" cy="338554"/>
          </a:xfrm>
          <a:prstGeom prst="rect">
            <a:avLst/>
          </a:prstGeom>
          <a:noFill/>
        </p:spPr>
        <p:txBody>
          <a:bodyPr wrap="square" rtlCol="0">
            <a:spAutoFit/>
          </a:bodyPr>
          <a:lstStyle/>
          <a:p>
            <a:r>
              <a:rPr lang="en-US" sz="1600" dirty="0"/>
              <a:t>Francois </a:t>
            </a:r>
            <a:r>
              <a:rPr lang="en-US" sz="1600" dirty="0" err="1"/>
              <a:t>Rerolle</a:t>
            </a:r>
            <a:endParaRPr lang="en-US" sz="1600" dirty="0"/>
          </a:p>
        </p:txBody>
      </p:sp>
      <p:pic>
        <p:nvPicPr>
          <p:cNvPr id="4" name="Picture 3">
            <a:extLst>
              <a:ext uri="{FF2B5EF4-FFF2-40B4-BE49-F238E27FC236}">
                <a16:creationId xmlns:a16="http://schemas.microsoft.com/office/drawing/2014/main" id="{095D6B00-EA65-EF47-93CB-CF03641F34AD}"/>
              </a:ext>
            </a:extLst>
          </p:cNvPr>
          <p:cNvPicPr>
            <a:picLocks noChangeAspect="1"/>
          </p:cNvPicPr>
          <p:nvPr/>
        </p:nvPicPr>
        <p:blipFill>
          <a:blip r:embed="rId4"/>
          <a:stretch>
            <a:fillRect/>
          </a:stretch>
        </p:blipFill>
        <p:spPr>
          <a:xfrm>
            <a:off x="3898900" y="1680978"/>
            <a:ext cx="1346199" cy="1762880"/>
          </a:xfrm>
          <a:prstGeom prst="rect">
            <a:avLst/>
          </a:prstGeom>
        </p:spPr>
      </p:pic>
      <p:pic>
        <p:nvPicPr>
          <p:cNvPr id="12" name="Picture 11">
            <a:extLst>
              <a:ext uri="{FF2B5EF4-FFF2-40B4-BE49-F238E27FC236}">
                <a16:creationId xmlns:a16="http://schemas.microsoft.com/office/drawing/2014/main" id="{617AE96F-1CD3-DC46-A641-D690F58F018B}"/>
              </a:ext>
            </a:extLst>
          </p:cNvPr>
          <p:cNvPicPr>
            <a:picLocks noChangeAspect="1"/>
          </p:cNvPicPr>
          <p:nvPr/>
        </p:nvPicPr>
        <p:blipFill>
          <a:blip r:embed="rId5"/>
          <a:stretch>
            <a:fillRect/>
          </a:stretch>
        </p:blipFill>
        <p:spPr>
          <a:xfrm>
            <a:off x="2007885" y="4512990"/>
            <a:ext cx="1762880" cy="1762880"/>
          </a:xfrm>
          <a:prstGeom prst="rect">
            <a:avLst/>
          </a:prstGeom>
        </p:spPr>
      </p:pic>
      <p:pic>
        <p:nvPicPr>
          <p:cNvPr id="14" name="Picture 13">
            <a:extLst>
              <a:ext uri="{FF2B5EF4-FFF2-40B4-BE49-F238E27FC236}">
                <a16:creationId xmlns:a16="http://schemas.microsoft.com/office/drawing/2014/main" id="{4B05F220-EB3A-7B43-A4A4-4EA0E543C3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6245" y="4496888"/>
            <a:ext cx="1446066" cy="1752600"/>
          </a:xfrm>
          <a:prstGeom prst="rect">
            <a:avLst/>
          </a:prstGeom>
        </p:spPr>
      </p:pic>
      <p:sp>
        <p:nvSpPr>
          <p:cNvPr id="15" name="TextBox 14">
            <a:extLst>
              <a:ext uri="{FF2B5EF4-FFF2-40B4-BE49-F238E27FC236}">
                <a16:creationId xmlns:a16="http://schemas.microsoft.com/office/drawing/2014/main" id="{8EB6B7F4-2E5B-0248-B337-87614544AAD9}"/>
              </a:ext>
            </a:extLst>
          </p:cNvPr>
          <p:cNvSpPr txBox="1"/>
          <p:nvPr/>
        </p:nvSpPr>
        <p:spPr>
          <a:xfrm>
            <a:off x="5400246" y="6355271"/>
            <a:ext cx="1393330" cy="338554"/>
          </a:xfrm>
          <a:prstGeom prst="rect">
            <a:avLst/>
          </a:prstGeom>
          <a:noFill/>
        </p:spPr>
        <p:txBody>
          <a:bodyPr wrap="none" rtlCol="0">
            <a:spAutoFit/>
          </a:bodyPr>
          <a:lstStyle/>
          <a:p>
            <a:r>
              <a:rPr lang="en-US" sz="1600" dirty="0"/>
              <a:t>Amanda Irish</a:t>
            </a:r>
          </a:p>
        </p:txBody>
      </p:sp>
    </p:spTree>
    <p:extLst>
      <p:ext uri="{BB962C8B-B14F-4D97-AF65-F5344CB8AC3E}">
        <p14:creationId xmlns:p14="http://schemas.microsoft.com/office/powerpoint/2010/main" val="2244649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2333" y="3505200"/>
            <a:ext cx="4363354" cy="1138773"/>
          </a:xfrm>
          <a:prstGeom prst="rect">
            <a:avLst/>
          </a:prstGeom>
        </p:spPr>
        <p:txBody>
          <a:bodyPr wrap="none">
            <a:spAutoFit/>
          </a:bodyPr>
          <a:lstStyle/>
          <a:p>
            <a:pPr algn="ctr"/>
            <a:r>
              <a:rPr lang="en-GB" altLang="en-US" sz="2800" b="0" i="1" dirty="0">
                <a:solidFill>
                  <a:schemeClr val="tx2"/>
                </a:solidFill>
              </a:rPr>
              <a:t>Spatial Epidemiology in R</a:t>
            </a:r>
          </a:p>
          <a:p>
            <a:pPr algn="ctr"/>
            <a:r>
              <a:rPr lang="en-GB" altLang="en-US" sz="2000" dirty="0">
                <a:solidFill>
                  <a:schemeClr val="tx2"/>
                </a:solidFill>
              </a:rPr>
              <a:t>EPI 264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2019</a:t>
            </a:r>
            <a:endParaRPr lang="en-US" sz="2000" dirty="0"/>
          </a:p>
        </p:txBody>
      </p:sp>
      <p:sp>
        <p:nvSpPr>
          <p:cNvPr id="5" name="Rectangle 4"/>
          <p:cNvSpPr/>
          <p:nvPr/>
        </p:nvSpPr>
        <p:spPr>
          <a:xfrm>
            <a:off x="1883032" y="2590800"/>
            <a:ext cx="5487099" cy="707886"/>
          </a:xfrm>
          <a:prstGeom prst="rect">
            <a:avLst/>
          </a:prstGeom>
        </p:spPr>
        <p:txBody>
          <a:bodyPr wrap="none">
            <a:spAutoFit/>
          </a:bodyPr>
          <a:lstStyle/>
          <a:p>
            <a:r>
              <a:rPr lang="en-GB" altLang="en-US" sz="4000" b="1" dirty="0">
                <a:solidFill>
                  <a:schemeClr val="tx2"/>
                </a:solidFill>
              </a:rPr>
              <a:t>Spatial Data </a:t>
            </a:r>
            <a:r>
              <a:rPr lang="en-GB" altLang="en-US" sz="4000" b="1" dirty="0" err="1">
                <a:solidFill>
                  <a:schemeClr val="tx2"/>
                </a:solidFill>
              </a:rPr>
              <a:t>Filetypes</a:t>
            </a:r>
            <a:endParaRPr lang="en-US" sz="4000" b="1" dirty="0"/>
          </a:p>
        </p:txBody>
      </p:sp>
      <p:sp>
        <p:nvSpPr>
          <p:cNvPr id="2" name="Rectangle 1"/>
          <p:cNvSpPr/>
          <p:nvPr/>
        </p:nvSpPr>
        <p:spPr>
          <a:xfrm>
            <a:off x="4479667" y="3244334"/>
            <a:ext cx="184666" cy="369332"/>
          </a:xfrm>
          <a:prstGeom prst="rect">
            <a:avLst/>
          </a:prstGeom>
        </p:spPr>
        <p:txBody>
          <a:bodyPr wrap="none">
            <a:spAutoFit/>
          </a:bodyPr>
          <a:lstStyle/>
          <a:p>
            <a:r>
              <a:rPr lang="en-US" dirty="0"/>
              <a:t> </a:t>
            </a:r>
          </a:p>
        </p:txBody>
      </p:sp>
      <p:sp>
        <p:nvSpPr>
          <p:cNvPr id="3" name="Rectangle 2"/>
          <p:cNvSpPr/>
          <p:nvPr/>
        </p:nvSpPr>
        <p:spPr>
          <a:xfrm>
            <a:off x="5438612" y="1676421"/>
            <a:ext cx="184666" cy="369332"/>
          </a:xfrm>
          <a:prstGeom prst="rect">
            <a:avLst/>
          </a:prstGeom>
        </p:spPr>
        <p:txBody>
          <a:bodyPr wrap="none">
            <a:spAutoFit/>
          </a:bodyPr>
          <a:lstStyle/>
          <a:p>
            <a:r>
              <a:rPr lang="en-US" dirty="0"/>
              <a:t> </a:t>
            </a:r>
          </a:p>
        </p:txBody>
      </p:sp>
      <p:sp>
        <p:nvSpPr>
          <p:cNvPr id="6" name="Rectangle 5"/>
          <p:cNvSpPr/>
          <p:nvPr/>
        </p:nvSpPr>
        <p:spPr>
          <a:xfrm>
            <a:off x="4479667" y="3244334"/>
            <a:ext cx="184666" cy="369332"/>
          </a:xfrm>
          <a:prstGeom prst="rect">
            <a:avLst/>
          </a:prstGeom>
        </p:spPr>
        <p:txBody>
          <a:bodyPr wrap="none">
            <a:spAutoFit/>
          </a:bodyPr>
          <a:lstStyle/>
          <a:p>
            <a:r>
              <a:rPr lang="en-US" dirty="0"/>
              <a:t> </a:t>
            </a:r>
          </a:p>
        </p:txBody>
      </p:sp>
      <p:sp>
        <p:nvSpPr>
          <p:cNvPr id="7" name="Rectangle 6"/>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196211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81107" y="336805"/>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rPr>
              <a:t>Data Representation</a:t>
            </a:r>
            <a:endParaRPr b="1" dirty="0">
              <a:solidFill>
                <a:srgbClr val="C00000"/>
              </a:solidFill>
            </a:endParaRPr>
          </a:p>
        </p:txBody>
      </p:sp>
      <p:sp>
        <p:nvSpPr>
          <p:cNvPr id="97" name="Google Shape;97;p18"/>
          <p:cNvSpPr txBox="1">
            <a:spLocks noGrp="1"/>
          </p:cNvSpPr>
          <p:nvPr>
            <p:ph type="body" idx="1"/>
          </p:nvPr>
        </p:nvSpPr>
        <p:spPr>
          <a:xfrm>
            <a:off x="209582" y="991505"/>
            <a:ext cx="8520600" cy="9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There are two main ways to portray real-world data: </a:t>
            </a:r>
            <a:r>
              <a:rPr lang="en" sz="1600" dirty="0">
                <a:solidFill>
                  <a:schemeClr val="dk2"/>
                </a:solidFill>
              </a:rPr>
              <a:t>vector format</a:t>
            </a:r>
            <a:r>
              <a:rPr lang="en" sz="1600" dirty="0"/>
              <a:t> and raster format.</a:t>
            </a:r>
            <a:r>
              <a:rPr lang="en" dirty="0"/>
              <a:t> </a:t>
            </a:r>
            <a:endParaRPr dirty="0"/>
          </a:p>
        </p:txBody>
      </p:sp>
      <p:sp>
        <p:nvSpPr>
          <p:cNvPr id="98" name="Google Shape;98;p18"/>
          <p:cNvSpPr txBox="1">
            <a:spLocks noGrp="1"/>
          </p:cNvSpPr>
          <p:nvPr>
            <p:ph type="body" idx="1"/>
          </p:nvPr>
        </p:nvSpPr>
        <p:spPr>
          <a:xfrm>
            <a:off x="401282" y="2137171"/>
            <a:ext cx="4186500" cy="42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2"/>
                </a:solidFill>
              </a:rPr>
              <a:t>Vector Format:</a:t>
            </a:r>
            <a:r>
              <a:rPr lang="en" dirty="0"/>
              <a:t> </a:t>
            </a:r>
            <a:endParaRPr dirty="0"/>
          </a:p>
          <a:p>
            <a:pPr marL="457200" lvl="0" indent="-317500" algn="l" rtl="0">
              <a:lnSpc>
                <a:spcPct val="100000"/>
              </a:lnSpc>
              <a:spcBef>
                <a:spcPts val="1600"/>
              </a:spcBef>
              <a:spcAft>
                <a:spcPts val="0"/>
              </a:spcAft>
              <a:buSzPts val="1400"/>
              <a:buChar char="●"/>
            </a:pPr>
            <a:r>
              <a:rPr lang="en" sz="1800" b="1" dirty="0"/>
              <a:t>Space is defined by representing geographic features as:</a:t>
            </a:r>
            <a:endParaRPr sz="1800" b="1" dirty="0"/>
          </a:p>
          <a:p>
            <a:pPr marL="914400" lvl="0" indent="0" algn="l" rtl="0">
              <a:lnSpc>
                <a:spcPct val="100000"/>
              </a:lnSpc>
              <a:spcBef>
                <a:spcPts val="0"/>
              </a:spcBef>
              <a:spcAft>
                <a:spcPts val="0"/>
              </a:spcAft>
              <a:buNone/>
            </a:pPr>
            <a:r>
              <a:rPr lang="en" sz="1800" b="1" dirty="0"/>
              <a:t>Points</a:t>
            </a:r>
            <a:endParaRPr sz="1800" b="1" dirty="0"/>
          </a:p>
          <a:p>
            <a:pPr marL="914400" lvl="0" indent="0" algn="l" rtl="0">
              <a:lnSpc>
                <a:spcPct val="100000"/>
              </a:lnSpc>
              <a:spcBef>
                <a:spcPts val="0"/>
              </a:spcBef>
              <a:spcAft>
                <a:spcPts val="0"/>
              </a:spcAft>
              <a:buNone/>
            </a:pPr>
            <a:r>
              <a:rPr lang="en" sz="1800" b="1" dirty="0"/>
              <a:t>Lines</a:t>
            </a:r>
            <a:endParaRPr sz="1800" b="1" dirty="0"/>
          </a:p>
          <a:p>
            <a:pPr marL="914400" lvl="0" indent="0" algn="l" rtl="0">
              <a:lnSpc>
                <a:spcPct val="100000"/>
              </a:lnSpc>
              <a:spcBef>
                <a:spcPts val="0"/>
              </a:spcBef>
              <a:spcAft>
                <a:spcPts val="0"/>
              </a:spcAft>
              <a:buNone/>
            </a:pPr>
            <a:r>
              <a:rPr lang="en" sz="1800" b="1" dirty="0"/>
              <a:t>Polygons</a:t>
            </a:r>
            <a:endParaRPr sz="1800" b="1" dirty="0"/>
          </a:p>
          <a:p>
            <a:pPr marL="457200" lvl="0" indent="-317500" algn="l" rtl="0">
              <a:spcBef>
                <a:spcPts val="0"/>
              </a:spcBef>
              <a:spcAft>
                <a:spcPts val="0"/>
              </a:spcAft>
              <a:buSzPts val="1400"/>
              <a:buChar char="●"/>
            </a:pPr>
            <a:r>
              <a:rPr lang="en" sz="1800" b="1" dirty="0"/>
              <a:t>Points are represented by a coordinate pair</a:t>
            </a:r>
            <a:endParaRPr sz="1800" b="1" dirty="0"/>
          </a:p>
          <a:p>
            <a:pPr marL="457200" lvl="0" indent="-317500" algn="l" rtl="0">
              <a:spcBef>
                <a:spcPts val="0"/>
              </a:spcBef>
              <a:spcAft>
                <a:spcPts val="0"/>
              </a:spcAft>
              <a:buSzPts val="1400"/>
              <a:buChar char="●"/>
            </a:pPr>
            <a:r>
              <a:rPr lang="en" sz="1800" b="1" dirty="0"/>
              <a:t>Lines and polygons are represented as ordered lists of vertices</a:t>
            </a:r>
            <a:r>
              <a:rPr lang="en" sz="1800" dirty="0"/>
              <a:t> </a:t>
            </a:r>
            <a:endParaRPr sz="1800" dirty="0"/>
          </a:p>
        </p:txBody>
      </p:sp>
      <p:pic>
        <p:nvPicPr>
          <p:cNvPr id="99" name="Google Shape;99;p18"/>
          <p:cNvPicPr preferRelativeResize="0"/>
          <p:nvPr/>
        </p:nvPicPr>
        <p:blipFill rotWithShape="1">
          <a:blip r:embed="rId3">
            <a:alphaModFix/>
          </a:blip>
          <a:srcRect t="16314" r="68283" b="57669"/>
          <a:stretch/>
        </p:blipFill>
        <p:spPr>
          <a:xfrm>
            <a:off x="2267123" y="3644751"/>
            <a:ext cx="440200" cy="288867"/>
          </a:xfrm>
          <a:prstGeom prst="rect">
            <a:avLst/>
          </a:prstGeom>
          <a:noFill/>
          <a:ln>
            <a:noFill/>
          </a:ln>
        </p:spPr>
      </p:pic>
      <p:pic>
        <p:nvPicPr>
          <p:cNvPr id="100" name="Google Shape;100;p18"/>
          <p:cNvPicPr preferRelativeResize="0"/>
          <p:nvPr/>
        </p:nvPicPr>
        <p:blipFill rotWithShape="1">
          <a:blip r:embed="rId3">
            <a:alphaModFix/>
          </a:blip>
          <a:srcRect t="40804" r="67034" b="33484"/>
          <a:stretch/>
        </p:blipFill>
        <p:spPr>
          <a:xfrm>
            <a:off x="2267123" y="3933609"/>
            <a:ext cx="440200" cy="274676"/>
          </a:xfrm>
          <a:prstGeom prst="rect">
            <a:avLst/>
          </a:prstGeom>
          <a:noFill/>
          <a:ln>
            <a:noFill/>
          </a:ln>
        </p:spPr>
      </p:pic>
      <p:pic>
        <p:nvPicPr>
          <p:cNvPr id="101" name="Google Shape;101;p18"/>
          <p:cNvPicPr preferRelativeResize="0"/>
          <p:nvPr/>
        </p:nvPicPr>
        <p:blipFill rotWithShape="1">
          <a:blip r:embed="rId3">
            <a:alphaModFix/>
          </a:blip>
          <a:srcRect l="4276" t="67418" r="68777"/>
          <a:stretch/>
        </p:blipFill>
        <p:spPr>
          <a:xfrm>
            <a:off x="2527923" y="4235318"/>
            <a:ext cx="298626" cy="288867"/>
          </a:xfrm>
          <a:prstGeom prst="rect">
            <a:avLst/>
          </a:prstGeom>
          <a:noFill/>
          <a:ln>
            <a:noFill/>
          </a:ln>
        </p:spPr>
      </p:pic>
      <p:cxnSp>
        <p:nvCxnSpPr>
          <p:cNvPr id="102" name="Google Shape;102;p18"/>
          <p:cNvCxnSpPr/>
          <p:nvPr/>
        </p:nvCxnSpPr>
        <p:spPr>
          <a:xfrm rot="10800000" flipH="1">
            <a:off x="317982" y="1727405"/>
            <a:ext cx="8365800" cy="20000"/>
          </a:xfrm>
          <a:prstGeom prst="straightConnector1">
            <a:avLst/>
          </a:prstGeom>
          <a:noFill/>
          <a:ln w="9525" cap="flat" cmpd="sng">
            <a:solidFill>
              <a:schemeClr val="dk1"/>
            </a:solidFill>
            <a:prstDash val="lgDash"/>
            <a:round/>
            <a:headEnd type="none" w="med" len="med"/>
            <a:tailEnd type="none" w="med" len="med"/>
          </a:ln>
        </p:spPr>
      </p:cxnSp>
      <p:sp>
        <p:nvSpPr>
          <p:cNvPr id="103" name="Google Shape;103;p18"/>
          <p:cNvSpPr/>
          <p:nvPr/>
        </p:nvSpPr>
        <p:spPr>
          <a:xfrm>
            <a:off x="5899382" y="2290602"/>
            <a:ext cx="2263500" cy="2738000"/>
          </a:xfrm>
          <a:prstGeom prst="rect">
            <a:avLst/>
          </a:prstGeom>
          <a:solidFill>
            <a:srgbClr val="6AA84F"/>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5899407" y="2764039"/>
            <a:ext cx="2263546" cy="1533564"/>
          </a:xfrm>
          <a:custGeom>
            <a:avLst/>
            <a:gdLst/>
            <a:ahLst/>
            <a:cxnLst/>
            <a:rect l="l" t="t" r="r" b="b"/>
            <a:pathLst>
              <a:path w="112140" h="51868" extrusionOk="0">
                <a:moveTo>
                  <a:pt x="0" y="51435"/>
                </a:moveTo>
                <a:cubicBezTo>
                  <a:pt x="5632" y="51236"/>
                  <a:pt x="25369" y="53080"/>
                  <a:pt x="33792" y="50239"/>
                </a:cubicBezTo>
                <a:cubicBezTo>
                  <a:pt x="42215" y="47398"/>
                  <a:pt x="44707" y="37231"/>
                  <a:pt x="50538" y="34390"/>
                </a:cubicBezTo>
                <a:cubicBezTo>
                  <a:pt x="56369" y="31549"/>
                  <a:pt x="64543" y="35437"/>
                  <a:pt x="68779" y="33194"/>
                </a:cubicBezTo>
                <a:cubicBezTo>
                  <a:pt x="73015" y="30951"/>
                  <a:pt x="71720" y="23375"/>
                  <a:pt x="75956" y="20933"/>
                </a:cubicBezTo>
                <a:cubicBezTo>
                  <a:pt x="80193" y="18491"/>
                  <a:pt x="89812" y="20884"/>
                  <a:pt x="94198" y="18541"/>
                </a:cubicBezTo>
                <a:cubicBezTo>
                  <a:pt x="98584" y="16199"/>
                  <a:pt x="99282" y="9968"/>
                  <a:pt x="102272" y="6878"/>
                </a:cubicBezTo>
                <a:cubicBezTo>
                  <a:pt x="105262" y="3788"/>
                  <a:pt x="110495" y="1146"/>
                  <a:pt x="112140" y="0"/>
                </a:cubicBezTo>
              </a:path>
            </a:pathLst>
          </a:custGeom>
          <a:noFill/>
          <a:ln w="28575" cap="flat" cmpd="sng">
            <a:solidFill>
              <a:srgbClr val="FFFF00"/>
            </a:solidFill>
            <a:prstDash val="solid"/>
            <a:round/>
            <a:headEnd type="none" w="med" len="med"/>
            <a:tailEnd type="none" w="med" len="med"/>
          </a:ln>
        </p:spPr>
      </p:sp>
      <p:sp>
        <p:nvSpPr>
          <p:cNvPr id="105" name="Google Shape;105;p18"/>
          <p:cNvSpPr/>
          <p:nvPr/>
        </p:nvSpPr>
        <p:spPr>
          <a:xfrm rot="-2020759">
            <a:off x="5913122" y="2416818"/>
            <a:ext cx="887215" cy="851240"/>
          </a:xfrm>
          <a:prstGeom prst="ellipse">
            <a:avLst/>
          </a:prstGeom>
          <a:solidFill>
            <a:srgbClr val="2CB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10907" y="3212705"/>
            <a:ext cx="67200" cy="79600"/>
          </a:xfrm>
          <a:prstGeom prst="flowChartConnector">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7501575" y="4806481"/>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8009667" y="4706801"/>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txBox="1"/>
          <p:nvPr/>
        </p:nvSpPr>
        <p:spPr>
          <a:xfrm>
            <a:off x="5468582" y="5186371"/>
            <a:ext cx="3261599" cy="14999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0000"/>
                </a:solidFill>
                <a:latin typeface="Caveat"/>
                <a:ea typeface="Caveat"/>
                <a:cs typeface="Caveat"/>
                <a:sym typeface="Caveat"/>
              </a:rPr>
              <a:t>         = houses (point)</a:t>
            </a:r>
            <a:endParaRPr b="1" dirty="0">
              <a:solidFill>
                <a:srgbClr val="FF0000"/>
              </a:solidFill>
              <a:latin typeface="Caveat"/>
              <a:ea typeface="Caveat"/>
              <a:cs typeface="Caveat"/>
              <a:sym typeface="Caveat"/>
            </a:endParaRPr>
          </a:p>
          <a:p>
            <a:pPr marL="0" lvl="0" indent="0" algn="l" rtl="0">
              <a:spcBef>
                <a:spcPts val="0"/>
              </a:spcBef>
              <a:spcAft>
                <a:spcPts val="0"/>
              </a:spcAft>
              <a:buNone/>
            </a:pPr>
            <a:endParaRPr b="1" dirty="0">
              <a:solidFill>
                <a:srgbClr val="FF0000"/>
              </a:solidFill>
              <a:latin typeface="Caveat"/>
              <a:ea typeface="Caveat"/>
              <a:cs typeface="Caveat"/>
              <a:sym typeface="Caveat"/>
            </a:endParaRPr>
          </a:p>
          <a:p>
            <a:pPr marL="0" lvl="0" indent="0" algn="l" rtl="0">
              <a:spcBef>
                <a:spcPts val="0"/>
              </a:spcBef>
              <a:spcAft>
                <a:spcPts val="0"/>
              </a:spcAft>
              <a:buNone/>
            </a:pPr>
            <a:r>
              <a:rPr lang="en" b="1" dirty="0">
                <a:solidFill>
                  <a:srgbClr val="FF0000"/>
                </a:solidFill>
                <a:latin typeface="Caveat"/>
                <a:ea typeface="Caveat"/>
                <a:cs typeface="Caveat"/>
                <a:sym typeface="Caveat"/>
              </a:rPr>
              <a:t>= river (line)                = lake (polygon)</a:t>
            </a:r>
            <a:endParaRPr b="1" dirty="0">
              <a:solidFill>
                <a:srgbClr val="FF0000"/>
              </a:solidFill>
              <a:latin typeface="Caveat"/>
              <a:ea typeface="Caveat"/>
              <a:cs typeface="Caveat"/>
              <a:sym typeface="Caveat"/>
            </a:endParaRPr>
          </a:p>
        </p:txBody>
      </p:sp>
      <p:sp>
        <p:nvSpPr>
          <p:cNvPr id="110" name="Google Shape;110;p18"/>
          <p:cNvSpPr/>
          <p:nvPr/>
        </p:nvSpPr>
        <p:spPr>
          <a:xfrm>
            <a:off x="7683879" y="4754721"/>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7864743" y="4838305"/>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7903563" y="4451841"/>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606239" y="4541553"/>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7803495" y="4605201"/>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5064897" y="5833074"/>
            <a:ext cx="403685" cy="206525"/>
          </a:xfrm>
          <a:custGeom>
            <a:avLst/>
            <a:gdLst/>
            <a:ahLst/>
            <a:cxnLst/>
            <a:rect l="l" t="t" r="r" b="b"/>
            <a:pathLst>
              <a:path w="16149" h="6819" extrusionOk="0">
                <a:moveTo>
                  <a:pt x="0" y="6280"/>
                </a:moveTo>
                <a:cubicBezTo>
                  <a:pt x="1844" y="6330"/>
                  <a:pt x="9719" y="7227"/>
                  <a:pt x="11065" y="6579"/>
                </a:cubicBezTo>
                <a:cubicBezTo>
                  <a:pt x="12411" y="5931"/>
                  <a:pt x="7227" y="3489"/>
                  <a:pt x="8074" y="2392"/>
                </a:cubicBezTo>
                <a:cubicBezTo>
                  <a:pt x="8921" y="1296"/>
                  <a:pt x="14803" y="399"/>
                  <a:pt x="16149" y="0"/>
                </a:cubicBezTo>
              </a:path>
            </a:pathLst>
          </a:custGeom>
          <a:noFill/>
          <a:ln w="28575" cap="flat" cmpd="sng">
            <a:solidFill>
              <a:srgbClr val="FFFF00"/>
            </a:solidFill>
            <a:prstDash val="solid"/>
            <a:round/>
            <a:headEnd type="none" w="med" len="med"/>
            <a:tailEnd type="none" w="med" len="med"/>
          </a:ln>
        </p:spPr>
      </p:sp>
      <p:sp>
        <p:nvSpPr>
          <p:cNvPr id="117" name="Google Shape;117;p18"/>
          <p:cNvSpPr/>
          <p:nvPr/>
        </p:nvSpPr>
        <p:spPr>
          <a:xfrm>
            <a:off x="7240664" y="5889999"/>
            <a:ext cx="261600" cy="149600"/>
          </a:xfrm>
          <a:prstGeom prst="ellipse">
            <a:avLst/>
          </a:prstGeom>
          <a:solidFill>
            <a:srgbClr val="2C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p18"/>
          <p:cNvSpPr/>
          <p:nvPr/>
        </p:nvSpPr>
        <p:spPr>
          <a:xfrm>
            <a:off x="5911833" y="5373536"/>
            <a:ext cx="67200" cy="79600"/>
          </a:xfrm>
          <a:prstGeom prst="flowChartConnector">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76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l"/>
            <a:r>
              <a:rPr lang="en-US" sz="3600" b="1" dirty="0">
                <a:solidFill>
                  <a:schemeClr val="accent6"/>
                </a:solidFill>
              </a:rPr>
              <a:t>Overview of topics covered</a:t>
            </a:r>
          </a:p>
        </p:txBody>
      </p:sp>
      <p:sp>
        <p:nvSpPr>
          <p:cNvPr id="2" name="Content Placeholder 1">
            <a:extLst>
              <a:ext uri="{FF2B5EF4-FFF2-40B4-BE49-F238E27FC236}">
                <a16:creationId xmlns:a16="http://schemas.microsoft.com/office/drawing/2014/main" id="{08BCE617-FFF1-EF4C-AD13-97382A527CB4}"/>
              </a:ext>
            </a:extLst>
          </p:cNvPr>
          <p:cNvSpPr>
            <a:spLocks noGrp="1"/>
          </p:cNvSpPr>
          <p:nvPr>
            <p:ph idx="1"/>
          </p:nvPr>
        </p:nvSpPr>
        <p:spPr/>
        <p:txBody>
          <a:bodyPr/>
          <a:lstStyle/>
          <a:p>
            <a:r>
              <a:rPr lang="en-US" dirty="0"/>
              <a:t>Concepts of spatial epidemiology</a:t>
            </a:r>
          </a:p>
          <a:p>
            <a:pPr fontAlgn="t"/>
            <a:r>
              <a:rPr lang="en-US" dirty="0"/>
              <a:t>Manipulating and relating spatial data</a:t>
            </a:r>
          </a:p>
          <a:p>
            <a:r>
              <a:rPr lang="en-US" dirty="0"/>
              <a:t>Spatial variation in risk</a:t>
            </a:r>
          </a:p>
          <a:p>
            <a:r>
              <a:rPr lang="en-US" dirty="0"/>
              <a:t>Cluster analysis</a:t>
            </a:r>
          </a:p>
          <a:p>
            <a:r>
              <a:rPr lang="en-US" dirty="0"/>
              <a:t>Working with remote sensing data</a:t>
            </a:r>
          </a:p>
          <a:p>
            <a:pPr fontAlgn="t"/>
            <a:r>
              <a:rPr lang="en-US" dirty="0"/>
              <a:t>Spatial regression analysis</a:t>
            </a:r>
          </a:p>
          <a:p>
            <a:endParaRPr lang="en-US" dirty="0"/>
          </a:p>
        </p:txBody>
      </p:sp>
    </p:spTree>
    <p:extLst>
      <p:ext uri="{BB962C8B-B14F-4D97-AF65-F5344CB8AC3E}">
        <p14:creationId xmlns:p14="http://schemas.microsoft.com/office/powerpoint/2010/main" val="4058581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19"/>
          <p:cNvSpPr txBox="1">
            <a:spLocks noGrp="1"/>
          </p:cNvSpPr>
          <p:nvPr>
            <p:ph type="body" idx="1"/>
          </p:nvPr>
        </p:nvSpPr>
        <p:spPr>
          <a:xfrm>
            <a:off x="372515" y="2164984"/>
            <a:ext cx="4186500" cy="422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2"/>
                </a:solidFill>
              </a:rPr>
              <a:t>Raster Format:</a:t>
            </a:r>
            <a:endParaRPr b="1" dirty="0">
              <a:solidFill>
                <a:schemeClr val="dk2"/>
              </a:solidFill>
            </a:endParaRPr>
          </a:p>
          <a:p>
            <a:pPr marL="457200" lvl="0" indent="-342900" algn="l" rtl="0">
              <a:spcBef>
                <a:spcPts val="1600"/>
              </a:spcBef>
              <a:spcAft>
                <a:spcPts val="0"/>
              </a:spcAft>
              <a:buSzPts val="1800"/>
              <a:buChar char="●"/>
            </a:pPr>
            <a:r>
              <a:rPr lang="en" sz="1800" b="1" dirty="0"/>
              <a:t>Space is defined as an array of equally sized cells arranged in rows and columns. </a:t>
            </a:r>
            <a:endParaRPr sz="1800" b="1" dirty="0"/>
          </a:p>
          <a:p>
            <a:pPr marL="457200" lvl="0" indent="-342900" algn="l" rtl="0">
              <a:spcBef>
                <a:spcPts val="0"/>
              </a:spcBef>
              <a:spcAft>
                <a:spcPts val="0"/>
              </a:spcAft>
              <a:buSzPts val="1800"/>
              <a:buChar char="●"/>
            </a:pPr>
            <a:r>
              <a:rPr lang="en" sz="1800" b="1" dirty="0"/>
              <a:t>Each cell contains an attribute value and location coordinates. </a:t>
            </a:r>
            <a:endParaRPr sz="1800" b="1" dirty="0"/>
          </a:p>
          <a:p>
            <a:pPr marL="457200" lvl="0" indent="-342900" algn="l" rtl="0">
              <a:spcBef>
                <a:spcPts val="0"/>
              </a:spcBef>
              <a:spcAft>
                <a:spcPts val="0"/>
              </a:spcAft>
              <a:buSzPts val="1800"/>
              <a:buChar char="●"/>
            </a:pPr>
            <a:r>
              <a:rPr lang="en" sz="1800" b="1" dirty="0"/>
              <a:t>Groups of cells that share the same value represent the same geographic feature. </a:t>
            </a:r>
            <a:endParaRPr sz="1800" b="1" dirty="0"/>
          </a:p>
        </p:txBody>
      </p:sp>
      <p:pic>
        <p:nvPicPr>
          <p:cNvPr id="125" name="Google Shape;125;p19"/>
          <p:cNvPicPr preferRelativeResize="0"/>
          <p:nvPr/>
        </p:nvPicPr>
        <p:blipFill>
          <a:blip r:embed="rId3">
            <a:alphaModFix/>
          </a:blip>
          <a:stretch>
            <a:fillRect/>
          </a:stretch>
        </p:blipFill>
        <p:spPr>
          <a:xfrm>
            <a:off x="5434375" y="2214679"/>
            <a:ext cx="2971800" cy="3924300"/>
          </a:xfrm>
          <a:prstGeom prst="rect">
            <a:avLst/>
          </a:prstGeom>
          <a:noFill/>
          <a:ln>
            <a:noFill/>
          </a:ln>
        </p:spPr>
      </p:pic>
      <p:sp>
        <p:nvSpPr>
          <p:cNvPr id="11" name="Google Shape;96;p18">
            <a:extLst>
              <a:ext uri="{FF2B5EF4-FFF2-40B4-BE49-F238E27FC236}">
                <a16:creationId xmlns:a16="http://schemas.microsoft.com/office/drawing/2014/main" id="{1B9F10B2-2FAB-5A4D-90EC-3D5D3263D88B}"/>
              </a:ext>
            </a:extLst>
          </p:cNvPr>
          <p:cNvSpPr txBox="1">
            <a:spLocks noGrp="1"/>
          </p:cNvSpPr>
          <p:nvPr>
            <p:ph type="title"/>
          </p:nvPr>
        </p:nvSpPr>
        <p:spPr>
          <a:xfrm>
            <a:off x="181107" y="336805"/>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C00000"/>
                </a:solidFill>
              </a:rPr>
              <a:t>Data Representation</a:t>
            </a:r>
            <a:endParaRPr b="1" dirty="0">
              <a:solidFill>
                <a:srgbClr val="C00000"/>
              </a:solidFill>
            </a:endParaRPr>
          </a:p>
        </p:txBody>
      </p:sp>
      <p:sp>
        <p:nvSpPr>
          <p:cNvPr id="12" name="Google Shape;97;p18">
            <a:extLst>
              <a:ext uri="{FF2B5EF4-FFF2-40B4-BE49-F238E27FC236}">
                <a16:creationId xmlns:a16="http://schemas.microsoft.com/office/drawing/2014/main" id="{DCC3BEE0-BA29-9A4E-9465-F85663A5DD51}"/>
              </a:ext>
            </a:extLst>
          </p:cNvPr>
          <p:cNvSpPr txBox="1">
            <a:spLocks/>
          </p:cNvSpPr>
          <p:nvPr/>
        </p:nvSpPr>
        <p:spPr>
          <a:xfrm>
            <a:off x="209582" y="991505"/>
            <a:ext cx="8520600" cy="988400"/>
          </a:xfrm>
          <a:prstGeom prst="rect">
            <a:avLst/>
          </a:prstGeom>
        </p:spPr>
        <p:txBody>
          <a:bodyPr spcFirstLastPara="1" vert="horz" wrap="square" lIns="91425" tIns="91425" rIns="91425" bIns="91425" rtlCol="0" anchor="t" anchorCtr="0">
            <a:noAutofit/>
          </a:bodyPr>
          <a:lstStyle>
            <a:lvl1pPr marL="457200" lvl="0" indent="-342900" algn="l" defTabSz="914400" rtl="0" eaLnBrk="1" latinLnBrk="0" hangingPunct="1">
              <a:spcBef>
                <a:spcPts val="0"/>
              </a:spcBef>
              <a:spcAft>
                <a:spcPts val="0"/>
              </a:spcAft>
              <a:buClr>
                <a:schemeClr val="accent1"/>
              </a:buClr>
              <a:buSzPts val="1800"/>
              <a:buFont typeface="Arial" pitchFamily="34" charset="0"/>
              <a:buChar char="●"/>
              <a:defRPr sz="2400" kern="1200">
                <a:solidFill>
                  <a:schemeClr val="tx1"/>
                </a:solidFill>
                <a:latin typeface="+mn-lt"/>
                <a:ea typeface="+mn-ea"/>
                <a:cs typeface="+mn-cs"/>
              </a:defRPr>
            </a:lvl1pPr>
            <a:lvl2pPr marL="914400" lvl="1" indent="-317500" algn="l" defTabSz="914400" rtl="0" eaLnBrk="1" latinLnBrk="0" hangingPunct="1">
              <a:spcBef>
                <a:spcPts val="1600"/>
              </a:spcBef>
              <a:spcAft>
                <a:spcPts val="0"/>
              </a:spcAft>
              <a:buClr>
                <a:schemeClr val="accent1"/>
              </a:buClr>
              <a:buSzPts val="1400"/>
              <a:buFont typeface="Arial" pitchFamily="34" charset="0"/>
              <a:buChar char="○"/>
              <a:defRPr sz="2000" kern="1200">
                <a:solidFill>
                  <a:schemeClr val="tx1"/>
                </a:solidFill>
                <a:latin typeface="+mn-lt"/>
                <a:ea typeface="+mn-ea"/>
                <a:cs typeface="+mn-cs"/>
              </a:defRPr>
            </a:lvl2pPr>
            <a:lvl3pPr marL="1371600" lvl="2" indent="-317500" algn="l" defTabSz="914400" rtl="0" eaLnBrk="1" latinLnBrk="0" hangingPunct="1">
              <a:spcBef>
                <a:spcPts val="1600"/>
              </a:spcBef>
              <a:spcAft>
                <a:spcPts val="0"/>
              </a:spcAft>
              <a:buClr>
                <a:schemeClr val="accent1"/>
              </a:buClr>
              <a:buSzPts val="1400"/>
              <a:buFont typeface="Arial" pitchFamily="34" charset="0"/>
              <a:buChar char="■"/>
              <a:defRPr sz="1800" kern="1200">
                <a:solidFill>
                  <a:schemeClr val="tx1"/>
                </a:solidFill>
                <a:latin typeface="+mn-lt"/>
                <a:ea typeface="+mn-ea"/>
                <a:cs typeface="+mn-cs"/>
              </a:defRPr>
            </a:lvl3pPr>
            <a:lvl4pPr marL="1828800" lvl="3" indent="-317500" algn="l" defTabSz="914400" rtl="0" eaLnBrk="1" latinLnBrk="0" hangingPunct="1">
              <a:spcBef>
                <a:spcPts val="1600"/>
              </a:spcBef>
              <a:spcAft>
                <a:spcPts val="0"/>
              </a:spcAft>
              <a:buClr>
                <a:schemeClr val="accent1"/>
              </a:buClr>
              <a:buSzPts val="1400"/>
              <a:buFont typeface="Arial" pitchFamily="34" charset="0"/>
              <a:buChar char="●"/>
              <a:defRPr sz="1600" kern="1200">
                <a:solidFill>
                  <a:schemeClr val="tx1"/>
                </a:solidFill>
                <a:latin typeface="+mn-lt"/>
                <a:ea typeface="+mn-ea"/>
                <a:cs typeface="+mn-cs"/>
              </a:defRPr>
            </a:lvl4pPr>
            <a:lvl5pPr marL="2286000" lvl="4" indent="-317500" algn="l" defTabSz="914400" rtl="0" eaLnBrk="1" latinLnBrk="0" hangingPunct="1">
              <a:spcBef>
                <a:spcPts val="1600"/>
              </a:spcBef>
              <a:spcAft>
                <a:spcPts val="0"/>
              </a:spcAft>
              <a:buClr>
                <a:schemeClr val="accent1"/>
              </a:buClr>
              <a:buSzPts val="1400"/>
              <a:buFont typeface="Arial" pitchFamily="34" charset="0"/>
              <a:buChar char="○"/>
              <a:defRPr sz="1400" kern="1200" baseline="0">
                <a:solidFill>
                  <a:schemeClr val="tx1"/>
                </a:solidFill>
                <a:latin typeface="+mn-lt"/>
                <a:ea typeface="+mn-ea"/>
                <a:cs typeface="+mn-cs"/>
              </a:defRPr>
            </a:lvl5pPr>
            <a:lvl6pPr marL="2743200" lvl="5" indent="-317500" algn="l" defTabSz="914400" rtl="0" eaLnBrk="1" latinLnBrk="0" hangingPunct="1">
              <a:spcBef>
                <a:spcPts val="1600"/>
              </a:spcBef>
              <a:spcAft>
                <a:spcPts val="0"/>
              </a:spcAft>
              <a:buClr>
                <a:schemeClr val="accent1"/>
              </a:buClr>
              <a:buSzPts val="1400"/>
              <a:buFont typeface="Arial" pitchFamily="34" charset="0"/>
              <a:buChar char="■"/>
              <a:defRPr sz="1300" kern="1200">
                <a:solidFill>
                  <a:schemeClr val="tx1"/>
                </a:solidFill>
                <a:latin typeface="+mn-lt"/>
                <a:ea typeface="+mn-ea"/>
                <a:cs typeface="+mn-cs"/>
              </a:defRPr>
            </a:lvl6pPr>
            <a:lvl7pPr marL="3200400" lvl="6" indent="-317500" algn="l" defTabSz="914400" rtl="0" eaLnBrk="1" latinLnBrk="0" hangingPunct="1">
              <a:spcBef>
                <a:spcPts val="1600"/>
              </a:spcBef>
              <a:spcAft>
                <a:spcPts val="0"/>
              </a:spcAft>
              <a:buClr>
                <a:schemeClr val="accent1"/>
              </a:buClr>
              <a:buSzPts val="1400"/>
              <a:buFont typeface="Arial" pitchFamily="34" charset="0"/>
              <a:buChar char="●"/>
              <a:defRPr sz="1300" kern="1200">
                <a:solidFill>
                  <a:schemeClr val="tx1"/>
                </a:solidFill>
                <a:latin typeface="+mn-lt"/>
                <a:ea typeface="+mn-ea"/>
                <a:cs typeface="+mn-cs"/>
              </a:defRPr>
            </a:lvl7pPr>
            <a:lvl8pPr marL="3657600" lvl="7" indent="-317500" algn="l" defTabSz="914400" rtl="0" eaLnBrk="1" latinLnBrk="0" hangingPunct="1">
              <a:spcBef>
                <a:spcPts val="1600"/>
              </a:spcBef>
              <a:spcAft>
                <a:spcPts val="0"/>
              </a:spcAft>
              <a:buClr>
                <a:schemeClr val="accent1"/>
              </a:buClr>
              <a:buSzPts val="1400"/>
              <a:buFont typeface="Arial" pitchFamily="34" charset="0"/>
              <a:buChar char="○"/>
              <a:defRPr sz="1300" kern="1200">
                <a:solidFill>
                  <a:schemeClr val="tx1"/>
                </a:solidFill>
                <a:latin typeface="+mn-lt"/>
                <a:ea typeface="+mn-ea"/>
                <a:cs typeface="+mn-cs"/>
              </a:defRPr>
            </a:lvl8pPr>
            <a:lvl9pPr marL="4114800" lvl="8" indent="-317500" algn="l" defTabSz="914400" rtl="0" eaLnBrk="1" latinLnBrk="0" hangingPunct="1">
              <a:spcBef>
                <a:spcPts val="1600"/>
              </a:spcBef>
              <a:spcAft>
                <a:spcPts val="1600"/>
              </a:spcAft>
              <a:buClr>
                <a:schemeClr val="accent1"/>
              </a:buClr>
              <a:buSzPts val="1400"/>
              <a:buFont typeface="Arial" pitchFamily="34" charset="0"/>
              <a:buChar char="■"/>
              <a:defRPr sz="1300" kern="1200">
                <a:solidFill>
                  <a:schemeClr val="tx1"/>
                </a:solidFill>
                <a:latin typeface="+mn-lt"/>
                <a:ea typeface="+mn-ea"/>
                <a:cs typeface="+mn-cs"/>
              </a:defRPr>
            </a:lvl9pPr>
          </a:lstStyle>
          <a:p>
            <a:pPr marL="0" indent="0">
              <a:spcAft>
                <a:spcPts val="1600"/>
              </a:spcAft>
              <a:buFont typeface="Arial" pitchFamily="34" charset="0"/>
              <a:buNone/>
            </a:pPr>
            <a:r>
              <a:rPr lang="en-US" sz="1600" dirty="0"/>
              <a:t>There are two main ways to portray real-world data: </a:t>
            </a:r>
            <a:r>
              <a:rPr lang="en-US" sz="1600" dirty="0">
                <a:solidFill>
                  <a:schemeClr val="dk2"/>
                </a:solidFill>
              </a:rPr>
              <a:t>vector format</a:t>
            </a:r>
            <a:r>
              <a:rPr lang="en-US" sz="1600" dirty="0"/>
              <a:t> and raster format.</a:t>
            </a:r>
            <a:r>
              <a:rPr lang="en-US" dirty="0"/>
              <a:t> </a:t>
            </a:r>
          </a:p>
        </p:txBody>
      </p:sp>
      <p:cxnSp>
        <p:nvCxnSpPr>
          <p:cNvPr id="14" name="Google Shape;102;p18">
            <a:extLst>
              <a:ext uri="{FF2B5EF4-FFF2-40B4-BE49-F238E27FC236}">
                <a16:creationId xmlns:a16="http://schemas.microsoft.com/office/drawing/2014/main" id="{03C4C854-0FF5-FF48-9760-0F6A0E106A4F}"/>
              </a:ext>
            </a:extLst>
          </p:cNvPr>
          <p:cNvCxnSpPr/>
          <p:nvPr/>
        </p:nvCxnSpPr>
        <p:spPr>
          <a:xfrm rot="10800000" flipH="1">
            <a:off x="317982" y="1727405"/>
            <a:ext cx="8365800" cy="20000"/>
          </a:xfrm>
          <a:prstGeom prst="straightConnector1">
            <a:avLst/>
          </a:prstGeom>
          <a:noFill/>
          <a:ln w="9525" cap="flat" cmpd="sng">
            <a:solidFill>
              <a:schemeClr val="dk1"/>
            </a:solidFill>
            <a:prstDash val="lgDash"/>
            <a:round/>
            <a:headEnd type="none" w="med" len="med"/>
            <a:tailEnd type="none" w="med" len="med"/>
          </a:ln>
        </p:spPr>
      </p:cxnSp>
    </p:spTree>
    <p:extLst>
      <p:ext uri="{BB962C8B-B14F-4D97-AF65-F5344CB8AC3E}">
        <p14:creationId xmlns:p14="http://schemas.microsoft.com/office/powerpoint/2010/main" val="976099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1166250" y="5868400"/>
            <a:ext cx="6945300" cy="7984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2"/>
                </a:solidFill>
                <a:highlight>
                  <a:srgbClr val="FFFFFF"/>
                </a:highlight>
                <a:latin typeface="Arial"/>
                <a:ea typeface="Arial"/>
                <a:cs typeface="Arial"/>
                <a:sym typeface="Arial"/>
              </a:rPr>
              <a:t>Attributes are associated with each vector feature vs attributes are associated with grid cells.</a:t>
            </a:r>
            <a:endParaRPr b="1">
              <a:solidFill>
                <a:schemeClr val="dk2"/>
              </a:solidFill>
            </a:endParaRPr>
          </a:p>
        </p:txBody>
      </p:sp>
      <p:pic>
        <p:nvPicPr>
          <p:cNvPr id="132" name="Google Shape;132;p20"/>
          <p:cNvPicPr preferRelativeResize="0"/>
          <p:nvPr/>
        </p:nvPicPr>
        <p:blipFill>
          <a:blip r:embed="rId3">
            <a:alphaModFix/>
          </a:blip>
          <a:stretch>
            <a:fillRect/>
          </a:stretch>
        </p:blipFill>
        <p:spPr>
          <a:xfrm>
            <a:off x="2626976" y="614865"/>
            <a:ext cx="3800093" cy="5462000"/>
          </a:xfrm>
          <a:prstGeom prst="rect">
            <a:avLst/>
          </a:prstGeom>
          <a:noFill/>
          <a:ln>
            <a:noFill/>
          </a:ln>
        </p:spPr>
      </p:pic>
    </p:spTree>
    <p:extLst>
      <p:ext uri="{BB962C8B-B14F-4D97-AF65-F5344CB8AC3E}">
        <p14:creationId xmlns:p14="http://schemas.microsoft.com/office/powerpoint/2010/main" val="665764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B803-9BAB-294D-A758-01A833C9B42A}"/>
              </a:ext>
            </a:extLst>
          </p:cNvPr>
          <p:cNvSpPr>
            <a:spLocks noGrp="1"/>
          </p:cNvSpPr>
          <p:nvPr>
            <p:ph type="title"/>
          </p:nvPr>
        </p:nvSpPr>
        <p:spPr/>
        <p:txBody>
          <a:bodyPr/>
          <a:lstStyle/>
          <a:p>
            <a:r>
              <a:rPr lang="en-US" b="1" dirty="0">
                <a:solidFill>
                  <a:srgbClr val="C00000"/>
                </a:solidFill>
              </a:rPr>
              <a:t>Shapefiles</a:t>
            </a:r>
          </a:p>
        </p:txBody>
      </p:sp>
      <p:sp>
        <p:nvSpPr>
          <p:cNvPr id="3" name="Content Placeholder 2">
            <a:extLst>
              <a:ext uri="{FF2B5EF4-FFF2-40B4-BE49-F238E27FC236}">
                <a16:creationId xmlns:a16="http://schemas.microsoft.com/office/drawing/2014/main" id="{9048708D-A65F-C84E-8030-17B17FCC2107}"/>
              </a:ext>
            </a:extLst>
          </p:cNvPr>
          <p:cNvSpPr>
            <a:spLocks noGrp="1"/>
          </p:cNvSpPr>
          <p:nvPr>
            <p:ph idx="1"/>
          </p:nvPr>
        </p:nvSpPr>
        <p:spPr/>
        <p:txBody>
          <a:bodyPr/>
          <a:lstStyle/>
          <a:p>
            <a:r>
              <a:rPr lang="en-US" dirty="0"/>
              <a:t>For vector data</a:t>
            </a:r>
          </a:p>
          <a:p>
            <a:r>
              <a:rPr lang="en-US" dirty="0"/>
              <a:t>Made up of four files:</a:t>
            </a:r>
          </a:p>
          <a:p>
            <a:pPr marL="914400" lvl="1" indent="-457200">
              <a:buFont typeface="+mj-lt"/>
              <a:buAutoNum type="arabicPeriod"/>
            </a:pPr>
            <a:r>
              <a:rPr lang="en-US" dirty="0"/>
              <a:t>.</a:t>
            </a:r>
            <a:r>
              <a:rPr lang="en-US" dirty="0" err="1"/>
              <a:t>shp</a:t>
            </a:r>
            <a:r>
              <a:rPr lang="en-US" dirty="0"/>
              <a:t> - shape format; the feature geometry itself</a:t>
            </a:r>
          </a:p>
          <a:p>
            <a:pPr marL="914400" lvl="1" indent="-457200">
              <a:buFont typeface="+mj-lt"/>
              <a:buAutoNum type="arabicPeriod"/>
            </a:pPr>
            <a:r>
              <a:rPr lang="en-US" dirty="0"/>
              <a:t>.</a:t>
            </a:r>
            <a:r>
              <a:rPr lang="en-US" dirty="0" err="1"/>
              <a:t>shx</a:t>
            </a:r>
            <a:r>
              <a:rPr lang="en-US" dirty="0"/>
              <a:t> - shape index format; a positional index of the feature geometry to allow seeking forwards and backwards quickly</a:t>
            </a:r>
          </a:p>
          <a:p>
            <a:pPr marL="914400" lvl="1" indent="-457200">
              <a:buFont typeface="+mj-lt"/>
              <a:buAutoNum type="arabicPeriod"/>
            </a:pPr>
            <a:r>
              <a:rPr lang="en-US" dirty="0"/>
              <a:t>.</a:t>
            </a:r>
            <a:r>
              <a:rPr lang="en-US" dirty="0" err="1"/>
              <a:t>dbf</a:t>
            </a:r>
            <a:r>
              <a:rPr lang="en-US" dirty="0"/>
              <a:t> - attribute format; columnar attributes for each shape, in dBase IV format</a:t>
            </a:r>
          </a:p>
          <a:p>
            <a:pPr marL="914400" lvl="1" indent="-457200">
              <a:buFont typeface="+mj-lt"/>
              <a:buAutoNum type="arabicPeriod"/>
            </a:pPr>
            <a:r>
              <a:rPr lang="en-US" dirty="0"/>
              <a:t>.</a:t>
            </a:r>
            <a:r>
              <a:rPr lang="en-US" dirty="0" err="1"/>
              <a:t>prj</a:t>
            </a:r>
            <a:r>
              <a:rPr lang="en-US" dirty="0"/>
              <a:t> – projection </a:t>
            </a:r>
          </a:p>
          <a:p>
            <a:pPr marL="914400" lvl="1" indent="-457200">
              <a:buFont typeface="+mj-lt"/>
              <a:buAutoNum type="arabicPeriod"/>
            </a:pPr>
            <a:endParaRPr lang="en-US" dirty="0"/>
          </a:p>
        </p:txBody>
      </p:sp>
    </p:spTree>
    <p:extLst>
      <p:ext uri="{BB962C8B-B14F-4D97-AF65-F5344CB8AC3E}">
        <p14:creationId xmlns:p14="http://schemas.microsoft.com/office/powerpoint/2010/main" val="1933425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C9DB-1E6B-9D42-B965-EEBA5FD8E916}"/>
              </a:ext>
            </a:extLst>
          </p:cNvPr>
          <p:cNvSpPr>
            <a:spLocks noGrp="1"/>
          </p:cNvSpPr>
          <p:nvPr>
            <p:ph type="title"/>
          </p:nvPr>
        </p:nvSpPr>
        <p:spPr/>
        <p:txBody>
          <a:bodyPr/>
          <a:lstStyle/>
          <a:p>
            <a:r>
              <a:rPr lang="en-US" b="1" dirty="0" err="1">
                <a:solidFill>
                  <a:srgbClr val="C00000"/>
                </a:solidFill>
              </a:rPr>
              <a:t>GeoJSON</a:t>
            </a:r>
            <a:r>
              <a:rPr lang="en-US" b="1" dirty="0">
                <a:solidFill>
                  <a:srgbClr val="C00000"/>
                </a:solidFill>
              </a:rPr>
              <a:t>	</a:t>
            </a:r>
          </a:p>
        </p:txBody>
      </p:sp>
      <p:pic>
        <p:nvPicPr>
          <p:cNvPr id="6" name="Content Placeholder 5">
            <a:extLst>
              <a:ext uri="{FF2B5EF4-FFF2-40B4-BE49-F238E27FC236}">
                <a16:creationId xmlns:a16="http://schemas.microsoft.com/office/drawing/2014/main" id="{81F66A1E-D183-4346-9BB4-827F971AE37D}"/>
              </a:ext>
            </a:extLst>
          </p:cNvPr>
          <p:cNvPicPr>
            <a:picLocks noGrp="1" noChangeAspect="1"/>
          </p:cNvPicPr>
          <p:nvPr>
            <p:ph idx="1"/>
          </p:nvPr>
        </p:nvPicPr>
        <p:blipFill>
          <a:blip r:embed="rId2"/>
          <a:stretch>
            <a:fillRect/>
          </a:stretch>
        </p:blipFill>
        <p:spPr>
          <a:xfrm>
            <a:off x="4857092" y="804428"/>
            <a:ext cx="3829708" cy="5484519"/>
          </a:xfrm>
        </p:spPr>
      </p:pic>
      <p:sp>
        <p:nvSpPr>
          <p:cNvPr id="7" name="TextBox 6">
            <a:extLst>
              <a:ext uri="{FF2B5EF4-FFF2-40B4-BE49-F238E27FC236}">
                <a16:creationId xmlns:a16="http://schemas.microsoft.com/office/drawing/2014/main" id="{937F44E9-69B4-FC4C-ACC9-9D132727C8C7}"/>
              </a:ext>
            </a:extLst>
          </p:cNvPr>
          <p:cNvSpPr txBox="1"/>
          <p:nvPr/>
        </p:nvSpPr>
        <p:spPr>
          <a:xfrm>
            <a:off x="246216" y="1651217"/>
            <a:ext cx="4185667" cy="4154983"/>
          </a:xfrm>
          <a:prstGeom prst="rect">
            <a:avLst/>
          </a:prstGeom>
          <a:noFill/>
        </p:spPr>
        <p:txBody>
          <a:bodyPr wrap="square" rtlCol="0">
            <a:spAutoFit/>
          </a:bodyPr>
          <a:lstStyle/>
          <a:p>
            <a:pPr marL="285750" indent="-285750">
              <a:buFont typeface="Arial" panose="020B0604020202020204" pitchFamily="34" charset="0"/>
              <a:buChar char="•"/>
            </a:pPr>
            <a:r>
              <a:rPr lang="en-US" sz="2400" b="1" dirty="0"/>
              <a:t>JSON</a:t>
            </a:r>
            <a:r>
              <a:rPr lang="en-US" sz="2400" dirty="0"/>
              <a:t> (JavaScript Open Notation) -</a:t>
            </a:r>
          </a:p>
          <a:p>
            <a:pPr lvl="1"/>
            <a:r>
              <a:rPr lang="en-US" sz="2400" dirty="0"/>
              <a:t>file containing information on geometry and attributes</a:t>
            </a:r>
          </a:p>
          <a:p>
            <a:r>
              <a:rPr lang="en-US" sz="2400" dirty="0"/>
              <a:t> </a:t>
            </a:r>
          </a:p>
          <a:p>
            <a:pPr marL="285750" indent="-285750">
              <a:buFont typeface="Arial" panose="020B0604020202020204" pitchFamily="34" charset="0"/>
              <a:buChar char="•"/>
            </a:pPr>
            <a:r>
              <a:rPr lang="en-US" sz="2400" dirty="0"/>
              <a:t>For vector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Essentially a single text file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Language of the web </a:t>
            </a:r>
          </a:p>
        </p:txBody>
      </p:sp>
    </p:spTree>
    <p:extLst>
      <p:ext uri="{BB962C8B-B14F-4D97-AF65-F5344CB8AC3E}">
        <p14:creationId xmlns:p14="http://schemas.microsoft.com/office/powerpoint/2010/main" val="191817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0E0CA-31D2-EB42-92F0-7B66B8896962}"/>
              </a:ext>
            </a:extLst>
          </p:cNvPr>
          <p:cNvSpPr>
            <a:spLocks noGrp="1"/>
          </p:cNvSpPr>
          <p:nvPr>
            <p:ph type="title"/>
          </p:nvPr>
        </p:nvSpPr>
        <p:spPr/>
        <p:txBody>
          <a:bodyPr/>
          <a:lstStyle/>
          <a:p>
            <a:r>
              <a:rPr lang="en-US" b="1" dirty="0">
                <a:solidFill>
                  <a:srgbClr val="C00000"/>
                </a:solidFill>
              </a:rPr>
              <a:t>Raster Files</a:t>
            </a:r>
          </a:p>
        </p:txBody>
      </p:sp>
      <p:sp>
        <p:nvSpPr>
          <p:cNvPr id="3" name="Content Placeholder 2">
            <a:extLst>
              <a:ext uri="{FF2B5EF4-FFF2-40B4-BE49-F238E27FC236}">
                <a16:creationId xmlns:a16="http://schemas.microsoft.com/office/drawing/2014/main" id="{2AA2C11D-573F-C44B-8D39-DE6B99E30907}"/>
              </a:ext>
            </a:extLst>
          </p:cNvPr>
          <p:cNvSpPr>
            <a:spLocks noGrp="1"/>
          </p:cNvSpPr>
          <p:nvPr>
            <p:ph idx="1"/>
          </p:nvPr>
        </p:nvSpPr>
        <p:spPr/>
        <p:txBody>
          <a:bodyPr/>
          <a:lstStyle/>
          <a:p>
            <a:pPr marL="0" indent="0">
              <a:buNone/>
            </a:pPr>
            <a:endParaRPr lang="en-US" u="sng" dirty="0"/>
          </a:p>
          <a:p>
            <a:r>
              <a:rPr lang="en-US" b="1" dirty="0"/>
              <a:t>ESRI Grid</a:t>
            </a:r>
            <a:r>
              <a:rPr lang="en-US" dirty="0"/>
              <a:t> – 	proprietary binary </a:t>
            </a:r>
            <a:r>
              <a:rPr lang="en-US" dirty="0" err="1"/>
              <a:t>andmetadataless</a:t>
            </a:r>
            <a:r>
              <a:rPr lang="en-US" dirty="0"/>
              <a:t> ASCII raster formats used by ESRI</a:t>
            </a:r>
          </a:p>
          <a:p>
            <a:endParaRPr lang="en-US" dirty="0"/>
          </a:p>
          <a:p>
            <a:r>
              <a:rPr lang="en-US" b="1" dirty="0"/>
              <a:t>GeoTIFF</a:t>
            </a:r>
            <a:r>
              <a:rPr lang="en-US" dirty="0"/>
              <a:t> – </a:t>
            </a:r>
          </a:p>
          <a:p>
            <a:pPr marL="0" indent="0">
              <a:buNone/>
            </a:pPr>
            <a:r>
              <a:rPr lang="en-US" dirty="0"/>
              <a:t>	TIFF variant enriched with GIS relevant metadata</a:t>
            </a:r>
          </a:p>
          <a:p>
            <a:pPr marL="0" indent="0">
              <a:buNone/>
            </a:pPr>
            <a:endParaRPr lang="en-US" dirty="0"/>
          </a:p>
          <a:p>
            <a:r>
              <a:rPr lang="en-US" b="1" dirty="0"/>
              <a:t>IMG</a:t>
            </a:r>
            <a:r>
              <a:rPr lang="en-US" dirty="0"/>
              <a:t> – ERDAS IMAGINE image file format</a:t>
            </a:r>
          </a:p>
          <a:p>
            <a:pPr marL="0" indent="0">
              <a:buNone/>
            </a:pPr>
            <a:endParaRPr lang="en-US" dirty="0"/>
          </a:p>
        </p:txBody>
      </p:sp>
    </p:spTree>
    <p:extLst>
      <p:ext uri="{BB962C8B-B14F-4D97-AF65-F5344CB8AC3E}">
        <p14:creationId xmlns:p14="http://schemas.microsoft.com/office/powerpoint/2010/main" val="1223187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AF8-672E-0446-AAD0-0354AF5B5D23}"/>
              </a:ext>
            </a:extLst>
          </p:cNvPr>
          <p:cNvSpPr>
            <a:spLocks noGrp="1"/>
          </p:cNvSpPr>
          <p:nvPr>
            <p:ph type="title"/>
          </p:nvPr>
        </p:nvSpPr>
        <p:spPr/>
        <p:txBody>
          <a:bodyPr/>
          <a:lstStyle/>
          <a:p>
            <a:r>
              <a:rPr lang="en-US" b="1" dirty="0">
                <a:solidFill>
                  <a:srgbClr val="C00000"/>
                </a:solidFill>
              </a:rPr>
              <a:t>In R</a:t>
            </a:r>
          </a:p>
        </p:txBody>
      </p:sp>
      <p:sp>
        <p:nvSpPr>
          <p:cNvPr id="3" name="Content Placeholder 2">
            <a:extLst>
              <a:ext uri="{FF2B5EF4-FFF2-40B4-BE49-F238E27FC236}">
                <a16:creationId xmlns:a16="http://schemas.microsoft.com/office/drawing/2014/main" id="{2841150A-5B84-2C44-BB65-D2C08E0EC82C}"/>
              </a:ext>
            </a:extLst>
          </p:cNvPr>
          <p:cNvSpPr>
            <a:spLocks noGrp="1"/>
          </p:cNvSpPr>
          <p:nvPr>
            <p:ph idx="1"/>
          </p:nvPr>
        </p:nvSpPr>
        <p:spPr>
          <a:xfrm>
            <a:off x="628650" y="1625600"/>
            <a:ext cx="7886700" cy="4351338"/>
          </a:xfrm>
        </p:spPr>
        <p:txBody>
          <a:bodyPr>
            <a:normAutofit/>
          </a:bodyPr>
          <a:lstStyle/>
          <a:p>
            <a:r>
              <a:rPr lang="en-US" dirty="0"/>
              <a:t>All these file types can be read into R</a:t>
            </a:r>
          </a:p>
          <a:p>
            <a:r>
              <a:rPr lang="en-US" dirty="0"/>
              <a:t>Vector data held as ‘Spatial’ objects using the “</a:t>
            </a:r>
            <a:r>
              <a:rPr lang="en-US" dirty="0" err="1"/>
              <a:t>sp</a:t>
            </a:r>
            <a:r>
              <a:rPr lang="en-US" dirty="0"/>
              <a:t>” package</a:t>
            </a:r>
          </a:p>
          <a:p>
            <a:pPr lvl="1"/>
            <a:r>
              <a:rPr lang="en-US" dirty="0" err="1"/>
              <a:t>SpatialPoints</a:t>
            </a:r>
            <a:endParaRPr lang="en-US" dirty="0"/>
          </a:p>
          <a:p>
            <a:pPr lvl="1"/>
            <a:r>
              <a:rPr lang="en-US" dirty="0" err="1"/>
              <a:t>SpatialPolygons</a:t>
            </a:r>
            <a:endParaRPr lang="en-US" dirty="0"/>
          </a:p>
          <a:p>
            <a:pPr lvl="1"/>
            <a:r>
              <a:rPr lang="en-US" dirty="0" err="1"/>
              <a:t>SpatialLines</a:t>
            </a:r>
            <a:endParaRPr lang="en-US" dirty="0"/>
          </a:p>
          <a:p>
            <a:r>
              <a:rPr lang="en-US" dirty="0"/>
              <a:t>If present, attribute data are held in associated </a:t>
            </a:r>
            <a:r>
              <a:rPr lang="en-US" dirty="0" err="1"/>
              <a:t>data.frame</a:t>
            </a:r>
            <a:endParaRPr lang="en-US" dirty="0"/>
          </a:p>
          <a:p>
            <a:pPr lvl="1"/>
            <a:r>
              <a:rPr lang="en-US" dirty="0"/>
              <a:t>E.g. </a:t>
            </a:r>
            <a:r>
              <a:rPr lang="en-US" dirty="0" err="1"/>
              <a:t>SpatialPointsDataFrame</a:t>
            </a:r>
            <a:endParaRPr lang="en-US" dirty="0"/>
          </a:p>
          <a:p>
            <a:r>
              <a:rPr lang="en-US" dirty="0"/>
              <a:t>Raster data held in ‘raster’ object</a:t>
            </a:r>
          </a:p>
          <a:p>
            <a:pPr lvl="1"/>
            <a:r>
              <a:rPr lang="en-US" dirty="0" err="1"/>
              <a:t>RasterLayer</a:t>
            </a:r>
            <a:r>
              <a:rPr lang="en-US" dirty="0"/>
              <a:t> or </a:t>
            </a:r>
            <a:r>
              <a:rPr lang="en-US" dirty="0" err="1"/>
              <a:t>RasterStack</a:t>
            </a:r>
            <a:r>
              <a:rPr lang="en-US" dirty="0"/>
              <a:t> (several layers stacked together)</a:t>
            </a:r>
          </a:p>
          <a:p>
            <a:pPr lvl="1"/>
            <a:endParaRPr lang="en-US" dirty="0"/>
          </a:p>
        </p:txBody>
      </p:sp>
    </p:spTree>
    <p:extLst>
      <p:ext uri="{BB962C8B-B14F-4D97-AF65-F5344CB8AC3E}">
        <p14:creationId xmlns:p14="http://schemas.microsoft.com/office/powerpoint/2010/main" val="2683465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lstStyle/>
          <a:p>
            <a:r>
              <a:rPr lang="en-US" dirty="0"/>
              <a:t>Labs (0%)</a:t>
            </a:r>
          </a:p>
          <a:p>
            <a:pPr lvl="1"/>
            <a:r>
              <a:rPr lang="en-US" dirty="0"/>
              <a:t>Each week we will post a lab for you to work through on your own time</a:t>
            </a:r>
          </a:p>
          <a:p>
            <a:pPr lvl="1"/>
            <a:r>
              <a:rPr lang="en-US" dirty="0"/>
              <a:t>Labs are for practice, they are NOT graded  </a:t>
            </a:r>
          </a:p>
          <a:p>
            <a:r>
              <a:rPr lang="en-US" dirty="0"/>
              <a:t>Assignments (20%)</a:t>
            </a:r>
          </a:p>
          <a:p>
            <a:pPr lvl="1"/>
            <a:r>
              <a:rPr lang="en-US" dirty="0"/>
              <a:t>Each week you will be asked to complete an assignment using </a:t>
            </a:r>
            <a:r>
              <a:rPr lang="en-US" dirty="0" err="1"/>
              <a:t>rMarkdown</a:t>
            </a:r>
            <a:endParaRPr lang="en-US"/>
          </a:p>
          <a:p>
            <a:r>
              <a:rPr lang="en-US"/>
              <a:t>Final </a:t>
            </a:r>
            <a:r>
              <a:rPr lang="en-US" dirty="0"/>
              <a:t>(80%)</a:t>
            </a:r>
          </a:p>
          <a:p>
            <a:pPr lvl="1"/>
            <a:r>
              <a:rPr lang="en-US" dirty="0"/>
              <a:t>This will be a written piece, should be journal article-</a:t>
            </a:r>
            <a:r>
              <a:rPr lang="en-US" dirty="0" err="1"/>
              <a:t>esque</a:t>
            </a:r>
            <a:r>
              <a:rPr lang="en-US" dirty="0"/>
              <a:t> </a:t>
            </a:r>
          </a:p>
          <a:p>
            <a:pPr lvl="1"/>
            <a:r>
              <a:rPr lang="en-US" dirty="0"/>
              <a:t>Include spatial analysis on dataset (supplied by us or your own dataset) incorporating topics covered across the 8 weeks</a:t>
            </a:r>
          </a:p>
        </p:txBody>
      </p:sp>
    </p:spTree>
    <p:extLst>
      <p:ext uri="{BB962C8B-B14F-4D97-AF65-F5344CB8AC3E}">
        <p14:creationId xmlns:p14="http://schemas.microsoft.com/office/powerpoint/2010/main" val="418790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2333" y="3505200"/>
            <a:ext cx="4363354" cy="1138773"/>
          </a:xfrm>
          <a:prstGeom prst="rect">
            <a:avLst/>
          </a:prstGeom>
        </p:spPr>
        <p:txBody>
          <a:bodyPr wrap="none">
            <a:spAutoFit/>
          </a:bodyPr>
          <a:lstStyle/>
          <a:p>
            <a:pPr algn="ctr"/>
            <a:r>
              <a:rPr lang="en-GB" altLang="en-US" sz="2800" b="0" i="1" dirty="0">
                <a:solidFill>
                  <a:schemeClr val="tx2"/>
                </a:solidFill>
              </a:rPr>
              <a:t>Spatial Epidemiology in R</a:t>
            </a:r>
          </a:p>
          <a:p>
            <a:pPr algn="ctr"/>
            <a:r>
              <a:rPr lang="en-GB" altLang="en-US" sz="2000" dirty="0">
                <a:solidFill>
                  <a:schemeClr val="tx2"/>
                </a:solidFill>
              </a:rPr>
              <a:t>EPI 264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2019 </a:t>
            </a:r>
            <a:endParaRPr lang="en-US" sz="2000" dirty="0"/>
          </a:p>
        </p:txBody>
      </p:sp>
      <p:sp>
        <p:nvSpPr>
          <p:cNvPr id="5" name="Rectangle 4"/>
          <p:cNvSpPr/>
          <p:nvPr/>
        </p:nvSpPr>
        <p:spPr>
          <a:xfrm>
            <a:off x="1600200" y="2590800"/>
            <a:ext cx="5933435" cy="707886"/>
          </a:xfrm>
          <a:prstGeom prst="rect">
            <a:avLst/>
          </a:prstGeom>
        </p:spPr>
        <p:txBody>
          <a:bodyPr wrap="none">
            <a:spAutoFit/>
          </a:bodyPr>
          <a:lstStyle/>
          <a:p>
            <a:r>
              <a:rPr lang="en-GB" altLang="en-US" sz="4000" b="1" dirty="0">
                <a:solidFill>
                  <a:schemeClr val="tx2"/>
                </a:solidFill>
              </a:rPr>
              <a:t>Visualizing Spatial Data</a:t>
            </a:r>
            <a:endParaRPr lang="en-US" sz="4000" b="1" dirty="0"/>
          </a:p>
        </p:txBody>
      </p:sp>
    </p:spTree>
    <p:extLst>
      <p:ext uri="{BB962C8B-B14F-4D97-AF65-F5344CB8AC3E}">
        <p14:creationId xmlns:p14="http://schemas.microsoft.com/office/powerpoint/2010/main" val="1893395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a:bodyPr>
          <a:lstStyle/>
          <a:p>
            <a:r>
              <a:rPr lang="en-US" sz="3600" b="1" dirty="0">
                <a:solidFill>
                  <a:srgbClr val="C00000"/>
                </a:solidFill>
              </a:rPr>
              <a:t>Spatial epidemiology</a:t>
            </a:r>
          </a:p>
        </p:txBody>
      </p:sp>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
        <p:nvSpPr>
          <p:cNvPr id="3" name="TextBox 2">
            <a:extLst>
              <a:ext uri="{FF2B5EF4-FFF2-40B4-BE49-F238E27FC236}">
                <a16:creationId xmlns:a16="http://schemas.microsoft.com/office/drawing/2014/main" id="{4FF2313A-3B6C-DD4D-90B1-A85E681A6C01}"/>
              </a:ext>
            </a:extLst>
          </p:cNvPr>
          <p:cNvSpPr txBox="1"/>
          <p:nvPr/>
        </p:nvSpPr>
        <p:spPr>
          <a:xfrm>
            <a:off x="457200" y="5979893"/>
            <a:ext cx="8229600" cy="461665"/>
          </a:xfrm>
          <a:prstGeom prst="rect">
            <a:avLst/>
          </a:prstGeom>
          <a:noFill/>
        </p:spPr>
        <p:txBody>
          <a:bodyPr wrap="square" rtlCol="0">
            <a:spAutoFit/>
          </a:bodyPr>
          <a:lstStyle/>
          <a:p>
            <a:r>
              <a:rPr lang="en-US" sz="1200" dirty="0"/>
              <a:t>From Elliott P, </a:t>
            </a:r>
            <a:r>
              <a:rPr lang="en-US" sz="1200" dirty="0" err="1"/>
              <a:t>Wartenberg</a:t>
            </a:r>
            <a:r>
              <a:rPr lang="en-US" sz="1200" dirty="0"/>
              <a:t> D. Spatial epidemiology: current approaches and future challenges. </a:t>
            </a:r>
            <a:r>
              <a:rPr lang="en-US" sz="1200" i="1" dirty="0"/>
              <a:t>Environ Health </a:t>
            </a:r>
            <a:r>
              <a:rPr lang="en-US" sz="1200" i="1" dirty="0" err="1"/>
              <a:t>Perspect</a:t>
            </a:r>
            <a:r>
              <a:rPr lang="en-US" sz="1200" dirty="0"/>
              <a:t>. 2004;112(9):998–1006. doi:10.1289/ehp.6735</a:t>
            </a:r>
          </a:p>
        </p:txBody>
      </p:sp>
    </p:spTree>
    <p:extLst>
      <p:ext uri="{BB962C8B-B14F-4D97-AF65-F5344CB8AC3E}">
        <p14:creationId xmlns:p14="http://schemas.microsoft.com/office/powerpoint/2010/main" val="3942463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4.png"/></Relationships>
</file>

<file path=ppt/webextensions/webextension1.xml><?xml version="1.0" encoding="utf-8"?>
<we:webextension xmlns:we="http://schemas.microsoft.com/office/webextensions/webextension/2010/11" id="{BC18EE07-F954-7B4A-B490-2399080497C4}">
  <we:reference id="wa104221182" version="3.3.0.0" store="en-US" storeType="OMEX"/>
  <we:alternateReferences>
    <we:reference id="wa104221182" version="3.3.0.0" store="wa104221182" storeType="OMEX"/>
  </we:alternateReferences>
  <we:properties>
    <we:property name="autoplay" value="0"/>
    <we:property name="endtime" value="0"/>
    <we:property name="slideId" value="331"/>
    <we:property name="starttime" value="0"/>
    <we:property name="vid" value="&quot;https://www.youtube.com/watch?v=2jOtehF01K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31468</TotalTime>
  <Words>1293</Words>
  <Application>Microsoft Macintosh PowerPoint</Application>
  <PresentationFormat>On-screen Show (4:3)</PresentationFormat>
  <Paragraphs>268</Paragraphs>
  <Slides>56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Caveat</vt:lpstr>
      <vt:lpstr>Clarity</vt:lpstr>
      <vt:lpstr>PowerPoint Presentation</vt:lpstr>
      <vt:lpstr>PowerPoint Presentation</vt:lpstr>
      <vt:lpstr>Course Objectives</vt:lpstr>
      <vt:lpstr>The Team</vt:lpstr>
      <vt:lpstr>Overview of topics covered</vt:lpstr>
      <vt:lpstr>Grades</vt:lpstr>
      <vt:lpstr>PowerPoint Presentation</vt:lpstr>
      <vt:lpstr>Spatial epidemiology</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vt:lpstr>
      <vt:lpstr>PowerPoint Presentation</vt:lpstr>
      <vt:lpstr>Disadvantages</vt:lpstr>
      <vt:lpstr>Disadvantages</vt:lpstr>
      <vt:lpstr>Disadvantages</vt:lpstr>
      <vt:lpstr>Cartograms</vt:lpstr>
      <vt:lpstr>PowerPoint Presentation</vt:lpstr>
      <vt:lpstr>PowerPoint Presentation</vt:lpstr>
      <vt:lpstr>2008 Presidential Elections</vt:lpstr>
      <vt:lpstr>2008 Presidential Elections</vt:lpstr>
      <vt:lpstr>Modifiable Areal Unit Problem (MAUP)</vt:lpstr>
      <vt:lpstr>PowerPoint Presentation</vt:lpstr>
      <vt:lpstr>Ecological Bias</vt:lpstr>
      <vt:lpstr>Spatial Data: Raster</vt:lpstr>
      <vt:lpstr>PowerPoint Presentation</vt:lpstr>
      <vt:lpstr>Density Estimates </vt:lpstr>
      <vt:lpstr>Density Estimates </vt:lpstr>
      <vt:lpstr>Interpolation </vt:lpstr>
      <vt:lpstr>PowerPoint Presentation</vt:lpstr>
      <vt:lpstr>PowerPoint Presentation</vt:lpstr>
      <vt:lpstr>Cluster Detection</vt:lpstr>
      <vt:lpstr>PowerPoint Presentation</vt:lpstr>
      <vt:lpstr>PowerPoint Presentation</vt:lpstr>
      <vt:lpstr>Data Representation</vt:lpstr>
      <vt:lpstr>Data Representation</vt:lpstr>
      <vt:lpstr>PowerPoint Presentation</vt:lpstr>
      <vt:lpstr>Shapefiles</vt:lpstr>
      <vt:lpstr>GeoJSON </vt:lpstr>
      <vt:lpstr>Raster Files</vt:lpstr>
      <vt:lpstr>In R</vt:lpstr>
      <vt:lpstr>Questions?</vt:lpstr>
    </vt:vector>
  </TitlesOfParts>
  <Company>UCSF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Amanda Irish</cp:lastModifiedBy>
  <cp:revision>79</cp:revision>
  <dcterms:created xsi:type="dcterms:W3CDTF">2015-08-05T20:54:29Z</dcterms:created>
  <dcterms:modified xsi:type="dcterms:W3CDTF">2019-09-18T15:44:32Z</dcterms:modified>
</cp:coreProperties>
</file>